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57" r:id="rId4"/>
    <p:sldId id="258"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3" r:id="rId38"/>
    <p:sldId id="294" r:id="rId39"/>
    <p:sldId id="295" r:id="rId40"/>
    <p:sldId id="296"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EE5D7A-74CA-4DDC-83C3-E3D1FD46CA79}" v="1" dt="2023-07-04T19:34:48.2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iksha gunaji" userId="0884375ddd28c582" providerId="LiveId" clId="{F3EE5D7A-74CA-4DDC-83C3-E3D1FD46CA79}"/>
    <pc:docChg chg="undo custSel modSld">
      <pc:chgData name="diksha gunaji" userId="0884375ddd28c582" providerId="LiveId" clId="{F3EE5D7A-74CA-4DDC-83C3-E3D1FD46CA79}" dt="2023-07-04T20:40:36.623" v="122" actId="13926"/>
      <pc:docMkLst>
        <pc:docMk/>
      </pc:docMkLst>
      <pc:sldChg chg="modSp mod">
        <pc:chgData name="diksha gunaji" userId="0884375ddd28c582" providerId="LiveId" clId="{F3EE5D7A-74CA-4DDC-83C3-E3D1FD46CA79}" dt="2023-07-04T19:36:06.099" v="38" actId="13926"/>
        <pc:sldMkLst>
          <pc:docMk/>
          <pc:sldMk cId="2103806279" sldId="257"/>
        </pc:sldMkLst>
        <pc:spChg chg="mod">
          <ac:chgData name="diksha gunaji" userId="0884375ddd28c582" providerId="LiveId" clId="{F3EE5D7A-74CA-4DDC-83C3-E3D1FD46CA79}" dt="2023-07-01T17:23:09.684" v="0" actId="13926"/>
          <ac:spMkLst>
            <pc:docMk/>
            <pc:sldMk cId="2103806279" sldId="257"/>
            <ac:spMk id="2" creationId="{D21A02DC-909C-4D51-B8D7-B49CFC33B341}"/>
          </ac:spMkLst>
        </pc:spChg>
        <pc:graphicFrameChg chg="mod modGraphic">
          <ac:chgData name="diksha gunaji" userId="0884375ddd28c582" providerId="LiveId" clId="{F3EE5D7A-74CA-4DDC-83C3-E3D1FD46CA79}" dt="2023-07-04T19:36:06.099" v="38" actId="13926"/>
          <ac:graphicFrameMkLst>
            <pc:docMk/>
            <pc:sldMk cId="2103806279" sldId="257"/>
            <ac:graphicFrameMk id="7" creationId="{2437F561-15AC-49D2-BFFA-D24B1E4DF25D}"/>
          </ac:graphicFrameMkLst>
        </pc:graphicFrameChg>
      </pc:sldChg>
      <pc:sldChg chg="modSp mod">
        <pc:chgData name="diksha gunaji" userId="0884375ddd28c582" providerId="LiveId" clId="{F3EE5D7A-74CA-4DDC-83C3-E3D1FD46CA79}" dt="2023-07-04T19:35:44.114" v="33" actId="13926"/>
        <pc:sldMkLst>
          <pc:docMk/>
          <pc:sldMk cId="1874053862" sldId="258"/>
        </pc:sldMkLst>
        <pc:graphicFrameChg chg="mod modGraphic">
          <ac:chgData name="diksha gunaji" userId="0884375ddd28c582" providerId="LiveId" clId="{F3EE5D7A-74CA-4DDC-83C3-E3D1FD46CA79}" dt="2023-07-04T19:35:44.114" v="33" actId="13926"/>
          <ac:graphicFrameMkLst>
            <pc:docMk/>
            <pc:sldMk cId="1874053862" sldId="258"/>
            <ac:graphicFrameMk id="4" creationId="{C434597A-3F7D-497D-AAC9-8FD5001104D6}"/>
          </ac:graphicFrameMkLst>
        </pc:graphicFrameChg>
      </pc:sldChg>
      <pc:sldChg chg="modSp mod">
        <pc:chgData name="diksha gunaji" userId="0884375ddd28c582" providerId="LiveId" clId="{F3EE5D7A-74CA-4DDC-83C3-E3D1FD46CA79}" dt="2023-07-04T20:22:38.520" v="67" actId="1076"/>
        <pc:sldMkLst>
          <pc:docMk/>
          <pc:sldMk cId="4078555738" sldId="260"/>
        </pc:sldMkLst>
        <pc:spChg chg="mod">
          <ac:chgData name="diksha gunaji" userId="0884375ddd28c582" providerId="LiveId" clId="{F3EE5D7A-74CA-4DDC-83C3-E3D1FD46CA79}" dt="2023-07-04T20:22:38.520" v="67" actId="1076"/>
          <ac:spMkLst>
            <pc:docMk/>
            <pc:sldMk cId="4078555738" sldId="260"/>
            <ac:spMk id="3" creationId="{176D059E-A9C3-4138-9B70-B5B31D40F062}"/>
          </ac:spMkLst>
        </pc:spChg>
      </pc:sldChg>
      <pc:sldChg chg="modSp mod">
        <pc:chgData name="diksha gunaji" userId="0884375ddd28c582" providerId="LiveId" clId="{F3EE5D7A-74CA-4DDC-83C3-E3D1FD46CA79}" dt="2023-07-04T20:05:47.718" v="57" actId="1076"/>
        <pc:sldMkLst>
          <pc:docMk/>
          <pc:sldMk cId="3375609303" sldId="261"/>
        </pc:sldMkLst>
        <pc:spChg chg="mod">
          <ac:chgData name="diksha gunaji" userId="0884375ddd28c582" providerId="LiveId" clId="{F3EE5D7A-74CA-4DDC-83C3-E3D1FD46CA79}" dt="2023-07-01T17:23:15.706" v="1" actId="13926"/>
          <ac:spMkLst>
            <pc:docMk/>
            <pc:sldMk cId="3375609303" sldId="261"/>
            <ac:spMk id="2" creationId="{9E32AC7A-9751-4112-B717-91FAED24EB4B}"/>
          </ac:spMkLst>
        </pc:spChg>
        <pc:spChg chg="mod">
          <ac:chgData name="diksha gunaji" userId="0884375ddd28c582" providerId="LiveId" clId="{F3EE5D7A-74CA-4DDC-83C3-E3D1FD46CA79}" dt="2023-07-04T20:05:47.718" v="57" actId="1076"/>
          <ac:spMkLst>
            <pc:docMk/>
            <pc:sldMk cId="3375609303" sldId="261"/>
            <ac:spMk id="4" creationId="{0F78C33E-2A7C-4D78-B22D-B4933A2B44B9}"/>
          </ac:spMkLst>
        </pc:spChg>
      </pc:sldChg>
      <pc:sldChg chg="modSp mod">
        <pc:chgData name="diksha gunaji" userId="0884375ddd28c582" providerId="LiveId" clId="{F3EE5D7A-74CA-4DDC-83C3-E3D1FD46CA79}" dt="2023-07-04T20:06:18.760" v="59" actId="13926"/>
        <pc:sldMkLst>
          <pc:docMk/>
          <pc:sldMk cId="2348909681" sldId="262"/>
        </pc:sldMkLst>
        <pc:spChg chg="mod">
          <ac:chgData name="diksha gunaji" userId="0884375ddd28c582" providerId="LiveId" clId="{F3EE5D7A-74CA-4DDC-83C3-E3D1FD46CA79}" dt="2023-07-04T20:06:18.760" v="59" actId="13926"/>
          <ac:spMkLst>
            <pc:docMk/>
            <pc:sldMk cId="2348909681" sldId="262"/>
            <ac:spMk id="10" creationId="{82F8E24F-18F3-44B8-A08A-006BC3063CDA}"/>
          </ac:spMkLst>
        </pc:spChg>
      </pc:sldChg>
      <pc:sldChg chg="modSp mod">
        <pc:chgData name="diksha gunaji" userId="0884375ddd28c582" providerId="LiveId" clId="{F3EE5D7A-74CA-4DDC-83C3-E3D1FD46CA79}" dt="2023-07-01T17:23:53.427" v="2" actId="13926"/>
        <pc:sldMkLst>
          <pc:docMk/>
          <pc:sldMk cId="3152067561" sldId="274"/>
        </pc:sldMkLst>
        <pc:spChg chg="mod">
          <ac:chgData name="diksha gunaji" userId="0884375ddd28c582" providerId="LiveId" clId="{F3EE5D7A-74CA-4DDC-83C3-E3D1FD46CA79}" dt="2023-07-01T17:23:53.427" v="2" actId="13926"/>
          <ac:spMkLst>
            <pc:docMk/>
            <pc:sldMk cId="3152067561" sldId="274"/>
            <ac:spMk id="2" creationId="{4DC99853-7EAC-439F-B75F-405AA256AFF3}"/>
          </ac:spMkLst>
        </pc:spChg>
      </pc:sldChg>
      <pc:sldChg chg="modSp mod">
        <pc:chgData name="diksha gunaji" userId="0884375ddd28c582" providerId="LiveId" clId="{F3EE5D7A-74CA-4DDC-83C3-E3D1FD46CA79}" dt="2023-07-04T20:28:44.337" v="72" actId="13926"/>
        <pc:sldMkLst>
          <pc:docMk/>
          <pc:sldMk cId="4051331455" sldId="275"/>
        </pc:sldMkLst>
        <pc:spChg chg="mod">
          <ac:chgData name="diksha gunaji" userId="0884375ddd28c582" providerId="LiveId" clId="{F3EE5D7A-74CA-4DDC-83C3-E3D1FD46CA79}" dt="2023-07-01T17:23:58.316" v="3" actId="13926"/>
          <ac:spMkLst>
            <pc:docMk/>
            <pc:sldMk cId="4051331455" sldId="275"/>
            <ac:spMk id="2" creationId="{2EC84BBB-8FBC-47C8-AE2A-8B9BC19BB252}"/>
          </ac:spMkLst>
        </pc:spChg>
        <pc:spChg chg="mod">
          <ac:chgData name="diksha gunaji" userId="0884375ddd28c582" providerId="LiveId" clId="{F3EE5D7A-74CA-4DDC-83C3-E3D1FD46CA79}" dt="2023-07-04T20:28:44.337" v="72" actId="13926"/>
          <ac:spMkLst>
            <pc:docMk/>
            <pc:sldMk cId="4051331455" sldId="275"/>
            <ac:spMk id="3" creationId="{3708E6C9-D6A0-430F-8C6A-6F9ABE054850}"/>
          </ac:spMkLst>
        </pc:spChg>
      </pc:sldChg>
      <pc:sldChg chg="modSp mod">
        <pc:chgData name="diksha gunaji" userId="0884375ddd28c582" providerId="LiveId" clId="{F3EE5D7A-74CA-4DDC-83C3-E3D1FD46CA79}" dt="2023-07-01T17:24:04.645" v="4" actId="13926"/>
        <pc:sldMkLst>
          <pc:docMk/>
          <pc:sldMk cId="1393856581" sldId="276"/>
        </pc:sldMkLst>
        <pc:spChg chg="mod">
          <ac:chgData name="diksha gunaji" userId="0884375ddd28c582" providerId="LiveId" clId="{F3EE5D7A-74CA-4DDC-83C3-E3D1FD46CA79}" dt="2023-07-01T17:24:04.645" v="4" actId="13926"/>
          <ac:spMkLst>
            <pc:docMk/>
            <pc:sldMk cId="1393856581" sldId="276"/>
            <ac:spMk id="2" creationId="{7EDBD10A-8D48-4249-9204-C6F5282C23FB}"/>
          </ac:spMkLst>
        </pc:spChg>
      </pc:sldChg>
      <pc:sldChg chg="modSp mod">
        <pc:chgData name="diksha gunaji" userId="0884375ddd28c582" providerId="LiveId" clId="{F3EE5D7A-74CA-4DDC-83C3-E3D1FD46CA79}" dt="2023-07-04T20:22:38.169" v="66" actId="13926"/>
        <pc:sldMkLst>
          <pc:docMk/>
          <pc:sldMk cId="314691592" sldId="278"/>
        </pc:sldMkLst>
        <pc:graphicFrameChg chg="modGraphic">
          <ac:chgData name="diksha gunaji" userId="0884375ddd28c582" providerId="LiveId" clId="{F3EE5D7A-74CA-4DDC-83C3-E3D1FD46CA79}" dt="2023-07-04T20:22:38.169" v="66" actId="13926"/>
          <ac:graphicFrameMkLst>
            <pc:docMk/>
            <pc:sldMk cId="314691592" sldId="278"/>
            <ac:graphicFrameMk id="4" creationId="{2B15570B-AEC3-4B2C-9CB1-ED86E5198AE3}"/>
          </ac:graphicFrameMkLst>
        </pc:graphicFrameChg>
      </pc:sldChg>
      <pc:sldChg chg="modSp mod">
        <pc:chgData name="diksha gunaji" userId="0884375ddd28c582" providerId="LiveId" clId="{F3EE5D7A-74CA-4DDC-83C3-E3D1FD46CA79}" dt="2023-07-04T20:34:56.621" v="116" actId="13926"/>
        <pc:sldMkLst>
          <pc:docMk/>
          <pc:sldMk cId="368464080" sldId="279"/>
        </pc:sldMkLst>
        <pc:spChg chg="mod">
          <ac:chgData name="diksha gunaji" userId="0884375ddd28c582" providerId="LiveId" clId="{F3EE5D7A-74CA-4DDC-83C3-E3D1FD46CA79}" dt="2023-07-01T17:24:32.036" v="9" actId="14100"/>
          <ac:spMkLst>
            <pc:docMk/>
            <pc:sldMk cId="368464080" sldId="279"/>
            <ac:spMk id="2" creationId="{858A9C99-BCB7-4D73-A6F4-F34A96F67E77}"/>
          </ac:spMkLst>
        </pc:spChg>
        <pc:graphicFrameChg chg="mod modGraphic">
          <ac:chgData name="diksha gunaji" userId="0884375ddd28c582" providerId="LiveId" clId="{F3EE5D7A-74CA-4DDC-83C3-E3D1FD46CA79}" dt="2023-07-04T20:34:56.621" v="116" actId="13926"/>
          <ac:graphicFrameMkLst>
            <pc:docMk/>
            <pc:sldMk cId="368464080" sldId="279"/>
            <ac:graphicFrameMk id="4" creationId="{29EBC057-721F-49AF-B11B-5408CBE3C3A5}"/>
          </ac:graphicFrameMkLst>
        </pc:graphicFrameChg>
      </pc:sldChg>
      <pc:sldChg chg="modSp mod">
        <pc:chgData name="diksha gunaji" userId="0884375ddd28c582" providerId="LiveId" clId="{F3EE5D7A-74CA-4DDC-83C3-E3D1FD46CA79}" dt="2023-07-01T17:24:40.065" v="10" actId="13926"/>
        <pc:sldMkLst>
          <pc:docMk/>
          <pc:sldMk cId="2462161388" sldId="280"/>
        </pc:sldMkLst>
        <pc:spChg chg="mod">
          <ac:chgData name="diksha gunaji" userId="0884375ddd28c582" providerId="LiveId" clId="{F3EE5D7A-74CA-4DDC-83C3-E3D1FD46CA79}" dt="2023-07-01T17:24:40.065" v="10" actId="13926"/>
          <ac:spMkLst>
            <pc:docMk/>
            <pc:sldMk cId="2462161388" sldId="280"/>
            <ac:spMk id="2" creationId="{CFEFEEC8-3968-4E36-936C-7F51CF5AA97A}"/>
          </ac:spMkLst>
        </pc:spChg>
      </pc:sldChg>
      <pc:sldChg chg="modSp mod">
        <pc:chgData name="diksha gunaji" userId="0884375ddd28c582" providerId="LiveId" clId="{F3EE5D7A-74CA-4DDC-83C3-E3D1FD46CA79}" dt="2023-07-04T20:40:36.623" v="122" actId="13926"/>
        <pc:sldMkLst>
          <pc:docMk/>
          <pc:sldMk cId="3462714095" sldId="284"/>
        </pc:sldMkLst>
        <pc:spChg chg="mod">
          <ac:chgData name="diksha gunaji" userId="0884375ddd28c582" providerId="LiveId" clId="{F3EE5D7A-74CA-4DDC-83C3-E3D1FD46CA79}" dt="2023-07-01T17:24:46.923" v="11" actId="13926"/>
          <ac:spMkLst>
            <pc:docMk/>
            <pc:sldMk cId="3462714095" sldId="284"/>
            <ac:spMk id="2" creationId="{99818E77-0107-42DE-B3AD-4AF3CCF371BB}"/>
          </ac:spMkLst>
        </pc:spChg>
        <pc:spChg chg="mod">
          <ac:chgData name="diksha gunaji" userId="0884375ddd28c582" providerId="LiveId" clId="{F3EE5D7A-74CA-4DDC-83C3-E3D1FD46CA79}" dt="2023-07-04T20:37:56.620" v="118" actId="13926"/>
          <ac:spMkLst>
            <pc:docMk/>
            <pc:sldMk cId="3462714095" sldId="284"/>
            <ac:spMk id="4" creationId="{DC7D74A0-9812-4076-9A6A-70EF7A69EF15}"/>
          </ac:spMkLst>
        </pc:spChg>
        <pc:spChg chg="mod">
          <ac:chgData name="diksha gunaji" userId="0884375ddd28c582" providerId="LiveId" clId="{F3EE5D7A-74CA-4DDC-83C3-E3D1FD46CA79}" dt="2023-07-04T20:40:36.623" v="122" actId="13926"/>
          <ac:spMkLst>
            <pc:docMk/>
            <pc:sldMk cId="3462714095" sldId="284"/>
            <ac:spMk id="5" creationId="{6CEA86D1-C58E-45A0-BC67-57CE65E379F7}"/>
          </ac:spMkLst>
        </pc:spChg>
      </pc:sldChg>
    </pc:docChg>
  </pc:docChgLst>
  <pc:docChgLst>
    <pc:chgData name="Diksha Gunaji" userId="0884375ddd28c582" providerId="LiveId" clId="{F3EE5D7A-74CA-4DDC-83C3-E3D1FD46CA79}"/>
    <pc:docChg chg="modSld">
      <pc:chgData name="Diksha Gunaji" userId="0884375ddd28c582" providerId="LiveId" clId="{F3EE5D7A-74CA-4DDC-83C3-E3D1FD46CA79}" dt="2023-09-20T14:54:09.950" v="3" actId="1038"/>
      <pc:docMkLst>
        <pc:docMk/>
      </pc:docMkLst>
      <pc:sldChg chg="modSp mod">
        <pc:chgData name="Diksha Gunaji" userId="0884375ddd28c582" providerId="LiveId" clId="{F3EE5D7A-74CA-4DDC-83C3-E3D1FD46CA79}" dt="2023-09-20T14:54:09.950" v="3" actId="1038"/>
        <pc:sldMkLst>
          <pc:docMk/>
          <pc:sldMk cId="314691592" sldId="278"/>
        </pc:sldMkLst>
        <pc:graphicFrameChg chg="mod">
          <ac:chgData name="Diksha Gunaji" userId="0884375ddd28c582" providerId="LiveId" clId="{F3EE5D7A-74CA-4DDC-83C3-E3D1FD46CA79}" dt="2023-09-20T14:54:09.950" v="3" actId="1038"/>
          <ac:graphicFrameMkLst>
            <pc:docMk/>
            <pc:sldMk cId="314691592" sldId="278"/>
            <ac:graphicFrameMk id="4" creationId="{2B15570B-AEC3-4B2C-9CB1-ED86E5198AE3}"/>
          </ac:graphicFrameMkLst>
        </pc:graphicFrameChg>
      </pc:sldChg>
    </pc:docChg>
  </pc:docChgLst>
</pc:chgInfo>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3787F-8494-4741-9060-903D6D123A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78612A6-02CD-4708-893A-FBD9409B4E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08F67F7-3B71-4633-A2BB-63865B1BA155}"/>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5" name="Footer Placeholder 4">
            <a:extLst>
              <a:ext uri="{FF2B5EF4-FFF2-40B4-BE49-F238E27FC236}">
                <a16:creationId xmlns:a16="http://schemas.microsoft.com/office/drawing/2014/main" id="{B993202E-696D-4330-A0BB-E11F803CC2D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A4472E-3738-446E-8BEA-E6C650B1F4DE}"/>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2667721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E23C4-01B2-4F5C-ADCC-02925D18CE5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8BA2853-1DBE-435B-8CE5-C8A6428E19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6F26FA9-A722-46AC-BB8E-FA391BF582D7}"/>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5" name="Footer Placeholder 4">
            <a:extLst>
              <a:ext uri="{FF2B5EF4-FFF2-40B4-BE49-F238E27FC236}">
                <a16:creationId xmlns:a16="http://schemas.microsoft.com/office/drawing/2014/main" id="{382F6E6D-433D-40D8-AACD-21D36B96DE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3745DF-B9A3-4CC4-B5C0-943E08B6CFA5}"/>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258696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C5ED2E-B477-46B4-9973-443A4F2217C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7FCEBC4-4479-4D0F-A5EE-2737A4B95DE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19839EB-FEA9-4AD3-8CEF-00CFF801E15A}"/>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5" name="Footer Placeholder 4">
            <a:extLst>
              <a:ext uri="{FF2B5EF4-FFF2-40B4-BE49-F238E27FC236}">
                <a16:creationId xmlns:a16="http://schemas.microsoft.com/office/drawing/2014/main" id="{4D20300E-ED82-42AA-A87E-28CBD83CEE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C17EDA3-101E-41E3-A198-4592B81DBE22}"/>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2281541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3B312-B3B9-4059-9691-F263EA88E97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FF47A90-DE6F-4001-ACE7-91590BF51A4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B483F18-778B-475C-844C-1495957FDC0E}"/>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5" name="Footer Placeholder 4">
            <a:extLst>
              <a:ext uri="{FF2B5EF4-FFF2-40B4-BE49-F238E27FC236}">
                <a16:creationId xmlns:a16="http://schemas.microsoft.com/office/drawing/2014/main" id="{2681CC43-FA16-4397-8707-62520766A3F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E8CEE4-4197-4704-BB9E-9737BCB97937}"/>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2953870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ED9B7-20AF-4558-8F1A-0C6A00A8767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B2624A7-2241-4AD8-A9EE-2ACB37FE92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F8D5AFD-6F91-4EAC-8809-FFC56B94E3A0}"/>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5" name="Footer Placeholder 4">
            <a:extLst>
              <a:ext uri="{FF2B5EF4-FFF2-40B4-BE49-F238E27FC236}">
                <a16:creationId xmlns:a16="http://schemas.microsoft.com/office/drawing/2014/main" id="{D2AEBA61-F847-483F-B9FC-93472E65BD1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DD0F69-AB6F-4B41-82EF-8940FC1B98CD}"/>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3727481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6454C-652E-48EC-99FF-DB358C7B4DA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2FC3E95-ABD5-4EFD-B945-DEC83D6A9C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0CBE00D-8E48-47ED-B740-23CFF47FBE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B094904-1F7C-4136-A17C-684AA9FF02CA}"/>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6" name="Footer Placeholder 5">
            <a:extLst>
              <a:ext uri="{FF2B5EF4-FFF2-40B4-BE49-F238E27FC236}">
                <a16:creationId xmlns:a16="http://schemas.microsoft.com/office/drawing/2014/main" id="{4FE48D34-94A0-4661-97CE-15F525D043E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34F4483-3E39-49B1-B3B1-3D504B4A8B70}"/>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33373516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71F24-6FC7-4292-988F-17DC8951D33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9938E1A-CFE3-4A45-A23E-AF8DC54A18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1639B0-F264-44E2-9F39-AD626970B37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08AE796-4EF5-4BD7-A155-9643BCA4AD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DE94275-A18E-44B8-AA13-32B64FB21F8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E16381E-A5EE-49A2-851D-D467CAA2EEFA}"/>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8" name="Footer Placeholder 7">
            <a:extLst>
              <a:ext uri="{FF2B5EF4-FFF2-40B4-BE49-F238E27FC236}">
                <a16:creationId xmlns:a16="http://schemas.microsoft.com/office/drawing/2014/main" id="{D68C62D9-93DE-4C63-9E1E-AC4411D9779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5997230-D5A1-4D3C-B2CA-CAD28AD77B5C}"/>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3274721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374D6-3F19-4E9A-80E7-AE8438C6A8B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572FEF2-07BD-4792-B00B-14E5964248D0}"/>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4" name="Footer Placeholder 3">
            <a:extLst>
              <a:ext uri="{FF2B5EF4-FFF2-40B4-BE49-F238E27FC236}">
                <a16:creationId xmlns:a16="http://schemas.microsoft.com/office/drawing/2014/main" id="{01A03958-CAF0-462E-A8FC-1F834A012F1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A5D7B89-85CE-4250-813C-7988DA0B004D}"/>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208944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7DC93E-DDB8-476B-A3BA-12A8091665E6}"/>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3" name="Footer Placeholder 2">
            <a:extLst>
              <a:ext uri="{FF2B5EF4-FFF2-40B4-BE49-F238E27FC236}">
                <a16:creationId xmlns:a16="http://schemas.microsoft.com/office/drawing/2014/main" id="{410001B2-1CFC-4416-AF81-F937B153C89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4DC1F7C-32F5-459D-BF5E-F940CFCC9413}"/>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9587032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D6BCD-7D58-4D4B-891F-38E1158BFE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06840CB-33EB-4D85-894B-469CE22EE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A5CC18-3E63-4FE1-B4A8-A99881E127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E2C99D-AE37-4A35-BA9C-9BA013F634E5}"/>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6" name="Footer Placeholder 5">
            <a:extLst>
              <a:ext uri="{FF2B5EF4-FFF2-40B4-BE49-F238E27FC236}">
                <a16:creationId xmlns:a16="http://schemas.microsoft.com/office/drawing/2014/main" id="{067506C5-4494-4C7C-8387-8FAF5F6B63E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F4C21A-0F14-42FC-AE5E-ED739AB6C9F3}"/>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60245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3351-C1A7-45C2-A874-A5810D7BAF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F0E028B-7BCA-414F-9609-5BF15892A5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4511C95-6918-4F33-9599-5804897054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2E562A-1D65-4DFF-A61F-5F90941C4937}"/>
              </a:ext>
            </a:extLst>
          </p:cNvPr>
          <p:cNvSpPr>
            <a:spLocks noGrp="1"/>
          </p:cNvSpPr>
          <p:nvPr>
            <p:ph type="dt" sz="half" idx="10"/>
          </p:nvPr>
        </p:nvSpPr>
        <p:spPr/>
        <p:txBody>
          <a:bodyPr/>
          <a:lstStyle/>
          <a:p>
            <a:fld id="{FA4BC7FA-DF4F-4FD1-88E9-A43C64A44943}" type="datetimeFigureOut">
              <a:rPr lang="en-IN" smtClean="0"/>
              <a:t>20-09-2023</a:t>
            </a:fld>
            <a:endParaRPr lang="en-IN"/>
          </a:p>
        </p:txBody>
      </p:sp>
      <p:sp>
        <p:nvSpPr>
          <p:cNvPr id="6" name="Footer Placeholder 5">
            <a:extLst>
              <a:ext uri="{FF2B5EF4-FFF2-40B4-BE49-F238E27FC236}">
                <a16:creationId xmlns:a16="http://schemas.microsoft.com/office/drawing/2014/main" id="{AD053987-4559-47FB-8439-781F1FA4BA1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AF6C253-4105-405B-B945-81EA93B8C16B}"/>
              </a:ext>
            </a:extLst>
          </p:cNvPr>
          <p:cNvSpPr>
            <a:spLocks noGrp="1"/>
          </p:cNvSpPr>
          <p:nvPr>
            <p:ph type="sldNum" sz="quarter" idx="12"/>
          </p:nvPr>
        </p:nvSpPr>
        <p:spPr/>
        <p:txBody>
          <a:bodyPr/>
          <a:lstStyle/>
          <a:p>
            <a:fld id="{BC937096-8577-4AAB-A482-4B0CF8402662}" type="slidenum">
              <a:rPr lang="en-IN" smtClean="0"/>
              <a:t>‹#›</a:t>
            </a:fld>
            <a:endParaRPr lang="en-IN"/>
          </a:p>
        </p:txBody>
      </p:sp>
    </p:spTree>
    <p:extLst>
      <p:ext uri="{BB962C8B-B14F-4D97-AF65-F5344CB8AC3E}">
        <p14:creationId xmlns:p14="http://schemas.microsoft.com/office/powerpoint/2010/main" val="171490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88C7B2-42C9-4A2E-BAEA-2CC54D2136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07320CD-CE55-4727-A2C1-58CE7A9F5B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E511A3E-C82D-4C7A-9840-A33EB6DC0B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4BC7FA-DF4F-4FD1-88E9-A43C64A44943}" type="datetimeFigureOut">
              <a:rPr lang="en-IN" smtClean="0"/>
              <a:t>20-09-2023</a:t>
            </a:fld>
            <a:endParaRPr lang="en-IN"/>
          </a:p>
        </p:txBody>
      </p:sp>
      <p:sp>
        <p:nvSpPr>
          <p:cNvPr id="5" name="Footer Placeholder 4">
            <a:extLst>
              <a:ext uri="{FF2B5EF4-FFF2-40B4-BE49-F238E27FC236}">
                <a16:creationId xmlns:a16="http://schemas.microsoft.com/office/drawing/2014/main" id="{30771453-EF68-42A6-94F0-FBA82B9B87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9C6A589-D700-4745-844B-F67804EBA9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937096-8577-4AAB-A482-4B0CF8402662}" type="slidenum">
              <a:rPr lang="en-IN" smtClean="0"/>
              <a:t>‹#›</a:t>
            </a:fld>
            <a:endParaRPr lang="en-IN"/>
          </a:p>
        </p:txBody>
      </p:sp>
    </p:spTree>
    <p:extLst>
      <p:ext uri="{BB962C8B-B14F-4D97-AF65-F5344CB8AC3E}">
        <p14:creationId xmlns:p14="http://schemas.microsoft.com/office/powerpoint/2010/main" val="26054251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www.w3schools.com/python/ref_keyword_def.asp" TargetMode="External"/><Relationship Id="rId13" Type="http://schemas.openxmlformats.org/officeDocument/2006/relationships/hyperlink" Target="https://www.w3schools.com/python/ref_keyword_false.asp" TargetMode="External"/><Relationship Id="rId3" Type="http://schemas.openxmlformats.org/officeDocument/2006/relationships/hyperlink" Target="https://www.w3schools.com/python/ref_keyword_as.asp" TargetMode="External"/><Relationship Id="rId7" Type="http://schemas.openxmlformats.org/officeDocument/2006/relationships/hyperlink" Target="https://www.w3schools.com/python/ref_keyword_continue.asp" TargetMode="External"/><Relationship Id="rId12" Type="http://schemas.openxmlformats.org/officeDocument/2006/relationships/hyperlink" Target="https://www.w3schools.com/python/ref_keyword_except.asp" TargetMode="External"/><Relationship Id="rId2" Type="http://schemas.openxmlformats.org/officeDocument/2006/relationships/hyperlink" Target="https://www.w3schools.com/python/ref_keyword_and.asp" TargetMode="External"/><Relationship Id="rId1" Type="http://schemas.openxmlformats.org/officeDocument/2006/relationships/slideLayout" Target="../slideLayouts/slideLayout2.xml"/><Relationship Id="rId6" Type="http://schemas.openxmlformats.org/officeDocument/2006/relationships/hyperlink" Target="https://www.w3schools.com/python/ref_keyword_class.asp" TargetMode="External"/><Relationship Id="rId11" Type="http://schemas.openxmlformats.org/officeDocument/2006/relationships/hyperlink" Target="https://www.w3schools.com/python/ref_keyword_else.asp" TargetMode="External"/><Relationship Id="rId5" Type="http://schemas.openxmlformats.org/officeDocument/2006/relationships/hyperlink" Target="https://www.w3schools.com/python/ref_keyword_break.asp" TargetMode="External"/><Relationship Id="rId10" Type="http://schemas.openxmlformats.org/officeDocument/2006/relationships/hyperlink" Target="https://www.w3schools.com/python/ref_keyword_elif.asp" TargetMode="External"/><Relationship Id="rId4" Type="http://schemas.openxmlformats.org/officeDocument/2006/relationships/hyperlink" Target="https://www.w3schools.com/python/ref_keyword_assert.asp" TargetMode="External"/><Relationship Id="rId9" Type="http://schemas.openxmlformats.org/officeDocument/2006/relationships/hyperlink" Target="https://www.w3schools.com/python/ref_keyword_del.asp" TargetMode="External"/><Relationship Id="rId14" Type="http://schemas.openxmlformats.org/officeDocument/2006/relationships/hyperlink" Target="https://www.w3schools.com/python/ref_keyword_finally.asp"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w3schools.com/python/ref_keyword_lambda.asp" TargetMode="External"/><Relationship Id="rId13" Type="http://schemas.openxmlformats.org/officeDocument/2006/relationships/hyperlink" Target="https://www.w3schools.com/python/ref_keyword_pass.asp" TargetMode="External"/><Relationship Id="rId3" Type="http://schemas.openxmlformats.org/officeDocument/2006/relationships/hyperlink" Target="https://www.w3schools.com/python/ref_keyword_global.asp" TargetMode="External"/><Relationship Id="rId7" Type="http://schemas.openxmlformats.org/officeDocument/2006/relationships/hyperlink" Target="https://www.w3schools.com/python/ref_keyword_is.asp" TargetMode="External"/><Relationship Id="rId12" Type="http://schemas.openxmlformats.org/officeDocument/2006/relationships/hyperlink" Target="https://www.w3schools.com/python/ref_keyword_or.asp" TargetMode="External"/><Relationship Id="rId2" Type="http://schemas.openxmlformats.org/officeDocument/2006/relationships/hyperlink" Target="https://www.w3schools.com/python/ref_keyword_from.asp" TargetMode="External"/><Relationship Id="rId1" Type="http://schemas.openxmlformats.org/officeDocument/2006/relationships/slideLayout" Target="../slideLayouts/slideLayout2.xml"/><Relationship Id="rId6" Type="http://schemas.openxmlformats.org/officeDocument/2006/relationships/hyperlink" Target="https://www.w3schools.com/python/ref_keyword_in.asp" TargetMode="External"/><Relationship Id="rId11" Type="http://schemas.openxmlformats.org/officeDocument/2006/relationships/hyperlink" Target="https://www.w3schools.com/python/ref_keyword_not.asp" TargetMode="External"/><Relationship Id="rId5" Type="http://schemas.openxmlformats.org/officeDocument/2006/relationships/hyperlink" Target="https://www.w3schools.com/python/ref_keyword_import.asp" TargetMode="External"/><Relationship Id="rId10" Type="http://schemas.openxmlformats.org/officeDocument/2006/relationships/hyperlink" Target="https://www.w3schools.com/python/ref_keyword_nonlocal.asp" TargetMode="External"/><Relationship Id="rId4" Type="http://schemas.openxmlformats.org/officeDocument/2006/relationships/hyperlink" Target="https://www.w3schools.com/python/ref_keyword_if.asp" TargetMode="External"/><Relationship Id="rId9" Type="http://schemas.openxmlformats.org/officeDocument/2006/relationships/hyperlink" Target="https://www.w3schools.com/python/ref_keyword_none.asp" TargetMode="External"/><Relationship Id="rId14" Type="http://schemas.openxmlformats.org/officeDocument/2006/relationships/hyperlink" Target="https://www.w3schools.com/python/ref_keyword_raise.asp"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w3schools.com/python/ref_keyword_true.asp" TargetMode="External"/><Relationship Id="rId2" Type="http://schemas.openxmlformats.org/officeDocument/2006/relationships/hyperlink" Target="https://www.w3schools.com/python/ref_keyword_return.asp" TargetMode="External"/><Relationship Id="rId1" Type="http://schemas.openxmlformats.org/officeDocument/2006/relationships/slideLayout" Target="../slideLayouts/slideLayout2.xml"/><Relationship Id="rId5" Type="http://schemas.openxmlformats.org/officeDocument/2006/relationships/hyperlink" Target="https://www.w3schools.com/python/ref_keyword_while.asp" TargetMode="External"/><Relationship Id="rId4" Type="http://schemas.openxmlformats.org/officeDocument/2006/relationships/hyperlink" Target="https://www.w3schools.com/python/ref_keyword_try.asp"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09A5-E617-4F4A-A805-95AFD801F406}"/>
              </a:ext>
            </a:extLst>
          </p:cNvPr>
          <p:cNvSpPr>
            <a:spLocks noGrp="1"/>
          </p:cNvSpPr>
          <p:nvPr>
            <p:ph type="ctrTitle"/>
          </p:nvPr>
        </p:nvSpPr>
        <p:spPr/>
        <p:txBody>
          <a:bodyPr>
            <a:normAutofit fontScale="90000"/>
          </a:bodyPr>
          <a:lstStyle/>
          <a:p>
            <a:r>
              <a:rPr lang="en-US" dirty="0"/>
              <a:t>Unit II</a:t>
            </a:r>
            <a:br>
              <a:rPr lang="en-US" dirty="0"/>
            </a:br>
            <a:r>
              <a:rPr lang="en-US" dirty="0"/>
              <a:t>Basics of Python Programming</a:t>
            </a:r>
            <a:endParaRPr lang="en-IN" dirty="0"/>
          </a:p>
        </p:txBody>
      </p:sp>
      <p:sp>
        <p:nvSpPr>
          <p:cNvPr id="3" name="TextBox 2">
            <a:extLst>
              <a:ext uri="{FF2B5EF4-FFF2-40B4-BE49-F238E27FC236}">
                <a16:creationId xmlns:a16="http://schemas.microsoft.com/office/drawing/2014/main" id="{2B38F99A-CFF4-4400-9BC1-53D6EC4CB74A}"/>
              </a:ext>
            </a:extLst>
          </p:cNvPr>
          <p:cNvSpPr txBox="1"/>
          <p:nvPr/>
        </p:nvSpPr>
        <p:spPr>
          <a:xfrm>
            <a:off x="3309257" y="4296229"/>
            <a:ext cx="6473372" cy="369332"/>
          </a:xfrm>
          <a:prstGeom prst="rect">
            <a:avLst/>
          </a:prstGeom>
          <a:noFill/>
        </p:spPr>
        <p:txBody>
          <a:bodyPr wrap="square" rtlCol="0">
            <a:spAutoFit/>
          </a:bodyPr>
          <a:lstStyle/>
          <a:p>
            <a:r>
              <a:rPr lang="en-US" dirty="0"/>
              <a:t>1</a:t>
            </a:r>
            <a:r>
              <a:rPr lang="en-US" baseline="30000" dirty="0"/>
              <a:t>st</a:t>
            </a:r>
            <a:r>
              <a:rPr lang="en-US" dirty="0"/>
              <a:t> Half till operators</a:t>
            </a:r>
            <a:endParaRPr lang="en-IN" dirty="0"/>
          </a:p>
        </p:txBody>
      </p:sp>
    </p:spTree>
    <p:extLst>
      <p:ext uri="{BB962C8B-B14F-4D97-AF65-F5344CB8AC3E}">
        <p14:creationId xmlns:p14="http://schemas.microsoft.com/office/powerpoint/2010/main" val="40005690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8ECE6-B324-4DED-97F4-C3A81A474DE7}"/>
              </a:ext>
            </a:extLst>
          </p:cNvPr>
          <p:cNvSpPr>
            <a:spLocks noGrp="1"/>
          </p:cNvSpPr>
          <p:nvPr>
            <p:ph type="title"/>
          </p:nvPr>
        </p:nvSpPr>
        <p:spPr>
          <a:xfrm>
            <a:off x="0" y="76344"/>
            <a:ext cx="10515600" cy="604693"/>
          </a:xfrm>
        </p:spPr>
        <p:txBody>
          <a:bodyPr>
            <a:noAutofit/>
          </a:bodyPr>
          <a:lstStyle/>
          <a:p>
            <a:r>
              <a:rPr lang="en-IN" sz="4000" dirty="0">
                <a:latin typeface="Times New Roman" panose="02020603050405020304" pitchFamily="18" charset="0"/>
                <a:cs typeface="Times New Roman" panose="02020603050405020304" pitchFamily="18" charset="0"/>
              </a:rPr>
              <a:t>Python - Variable Names</a:t>
            </a:r>
          </a:p>
        </p:txBody>
      </p:sp>
      <p:graphicFrame>
        <p:nvGraphicFramePr>
          <p:cNvPr id="4" name="Table 4">
            <a:extLst>
              <a:ext uri="{FF2B5EF4-FFF2-40B4-BE49-F238E27FC236}">
                <a16:creationId xmlns:a16="http://schemas.microsoft.com/office/drawing/2014/main" id="{EE67BEE7-2E27-42EE-88CC-CDB01378D8E1}"/>
              </a:ext>
            </a:extLst>
          </p:cNvPr>
          <p:cNvGraphicFramePr>
            <a:graphicFrameLocks noGrp="1"/>
          </p:cNvGraphicFramePr>
          <p:nvPr>
            <p:extLst>
              <p:ext uri="{D42A27DB-BD31-4B8C-83A1-F6EECF244321}">
                <p14:modId xmlns:p14="http://schemas.microsoft.com/office/powerpoint/2010/main" val="1457968505"/>
              </p:ext>
            </p:extLst>
          </p:nvPr>
        </p:nvGraphicFramePr>
        <p:xfrm>
          <a:off x="401782" y="719666"/>
          <a:ext cx="9758218" cy="5699760"/>
        </p:xfrm>
        <a:graphic>
          <a:graphicData uri="http://schemas.openxmlformats.org/drawingml/2006/table">
            <a:tbl>
              <a:tblPr firstRow="1" bandRow="1">
                <a:tableStyleId>{5C22544A-7EE6-4342-B048-85BDC9FD1C3A}</a:tableStyleId>
              </a:tblPr>
              <a:tblGrid>
                <a:gridCol w="4879109">
                  <a:extLst>
                    <a:ext uri="{9D8B030D-6E8A-4147-A177-3AD203B41FA5}">
                      <a16:colId xmlns:a16="http://schemas.microsoft.com/office/drawing/2014/main" val="3864764341"/>
                    </a:ext>
                  </a:extLst>
                </a:gridCol>
                <a:gridCol w="4879109">
                  <a:extLst>
                    <a:ext uri="{9D8B030D-6E8A-4147-A177-3AD203B41FA5}">
                      <a16:colId xmlns:a16="http://schemas.microsoft.com/office/drawing/2014/main" val="3586483995"/>
                    </a:ext>
                  </a:extLst>
                </a:gridCol>
              </a:tblGrid>
              <a:tr h="370840">
                <a:tc>
                  <a:txBody>
                    <a:bodyPr/>
                    <a:lstStyle/>
                    <a:p>
                      <a:pPr marL="0" indent="0">
                        <a:buNone/>
                      </a:pPr>
                      <a:r>
                        <a:rPr lang="en-IN" sz="1800" dirty="0">
                          <a:solidFill>
                            <a:schemeClr val="tx1"/>
                          </a:solidFill>
                          <a:latin typeface="Times New Roman" panose="02020603050405020304" pitchFamily="18" charset="0"/>
                          <a:cs typeface="Times New Roman" panose="02020603050405020304" pitchFamily="18" charset="0"/>
                        </a:rPr>
                        <a:t>Example on </a:t>
                      </a:r>
                      <a:r>
                        <a:rPr lang="en-IN" sz="1800" dirty="0">
                          <a:solidFill>
                            <a:schemeClr val="tx1"/>
                          </a:solidFill>
                        </a:rPr>
                        <a:t>Variable Names (</a:t>
                      </a:r>
                      <a:r>
                        <a:rPr lang="en-IN" sz="1800" b="1" i="0" kern="1200" dirty="0">
                          <a:solidFill>
                            <a:schemeClr val="tx1"/>
                          </a:solidFill>
                          <a:effectLst/>
                          <a:latin typeface="+mn-lt"/>
                          <a:ea typeface="+mn-ea"/>
                          <a:cs typeface="+mn-cs"/>
                        </a:rPr>
                        <a:t>Legal variable names) </a:t>
                      </a:r>
                      <a:r>
                        <a:rPr lang="en-IN" sz="1800" b="1" dirty="0">
                          <a:solidFill>
                            <a:schemeClr val="tx1"/>
                          </a:solidFill>
                          <a:latin typeface="Times New Roman" panose="02020603050405020304" pitchFamily="18" charset="0"/>
                          <a:cs typeface="Times New Roman" panose="02020603050405020304" pitchFamily="18" charset="0"/>
                        </a:rPr>
                        <a:t>:</a:t>
                      </a:r>
                    </a:p>
                    <a:p>
                      <a:pPr marL="0" indent="0">
                        <a:buNone/>
                      </a:pPr>
                      <a:r>
                        <a:rPr lang="en-IN" sz="1800" dirty="0" err="1">
                          <a:solidFill>
                            <a:schemeClr val="tx1"/>
                          </a:solidFill>
                          <a:latin typeface="Times New Roman" panose="02020603050405020304" pitchFamily="18" charset="0"/>
                          <a:cs typeface="Times New Roman" panose="02020603050405020304" pitchFamily="18" charset="0"/>
                        </a:rPr>
                        <a:t>myvar</a:t>
                      </a:r>
                      <a:r>
                        <a:rPr lang="en-IN" sz="1800" dirty="0">
                          <a:solidFill>
                            <a:schemeClr val="tx1"/>
                          </a:solidFill>
                          <a:latin typeface="Times New Roman" panose="02020603050405020304" pitchFamily="18" charset="0"/>
                          <a:cs typeface="Times New Roman" panose="02020603050405020304" pitchFamily="18" charset="0"/>
                        </a:rPr>
                        <a:t> = "John"</a:t>
                      </a:r>
                    </a:p>
                    <a:p>
                      <a:pPr marL="0" indent="0">
                        <a:buNone/>
                      </a:pPr>
                      <a:r>
                        <a:rPr lang="en-IN" sz="1800" dirty="0" err="1">
                          <a:solidFill>
                            <a:schemeClr val="tx1"/>
                          </a:solidFill>
                          <a:latin typeface="Times New Roman" panose="02020603050405020304" pitchFamily="18" charset="0"/>
                          <a:cs typeface="Times New Roman" panose="02020603050405020304" pitchFamily="18" charset="0"/>
                        </a:rPr>
                        <a:t>my_var</a:t>
                      </a:r>
                      <a:r>
                        <a:rPr lang="en-IN" sz="1800" dirty="0">
                          <a:solidFill>
                            <a:schemeClr val="tx1"/>
                          </a:solidFill>
                          <a:latin typeface="Times New Roman" panose="02020603050405020304" pitchFamily="18" charset="0"/>
                          <a:cs typeface="Times New Roman" panose="02020603050405020304" pitchFamily="18" charset="0"/>
                        </a:rPr>
                        <a:t> = "John"</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_</a:t>
                      </a:r>
                      <a:r>
                        <a:rPr lang="en-IN" sz="1800" dirty="0" err="1">
                          <a:solidFill>
                            <a:schemeClr val="tx1"/>
                          </a:solidFill>
                          <a:latin typeface="Times New Roman" panose="02020603050405020304" pitchFamily="18" charset="0"/>
                          <a:cs typeface="Times New Roman" panose="02020603050405020304" pitchFamily="18" charset="0"/>
                        </a:rPr>
                        <a:t>my_var</a:t>
                      </a:r>
                      <a:r>
                        <a:rPr lang="en-IN" sz="1800" dirty="0">
                          <a:solidFill>
                            <a:schemeClr val="tx1"/>
                          </a:solidFill>
                          <a:latin typeface="Times New Roman" panose="02020603050405020304" pitchFamily="18" charset="0"/>
                          <a:cs typeface="Times New Roman" panose="02020603050405020304" pitchFamily="18" charset="0"/>
                        </a:rPr>
                        <a:t> = "John"</a:t>
                      </a:r>
                    </a:p>
                    <a:p>
                      <a:pPr marL="0" indent="0">
                        <a:buNone/>
                      </a:pPr>
                      <a:r>
                        <a:rPr lang="en-IN" sz="1800" dirty="0" err="1">
                          <a:solidFill>
                            <a:schemeClr val="tx1"/>
                          </a:solidFill>
                          <a:latin typeface="Times New Roman" panose="02020603050405020304" pitchFamily="18" charset="0"/>
                          <a:cs typeface="Times New Roman" panose="02020603050405020304" pitchFamily="18" charset="0"/>
                        </a:rPr>
                        <a:t>myVar</a:t>
                      </a:r>
                      <a:r>
                        <a:rPr lang="en-IN" sz="1800" dirty="0">
                          <a:solidFill>
                            <a:schemeClr val="tx1"/>
                          </a:solidFill>
                          <a:latin typeface="Times New Roman" panose="02020603050405020304" pitchFamily="18" charset="0"/>
                          <a:cs typeface="Times New Roman" panose="02020603050405020304" pitchFamily="18" charset="0"/>
                        </a:rPr>
                        <a:t> = "John"</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MYVAR = "John"</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myvar2 = "John"</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print(</a:t>
                      </a:r>
                      <a:r>
                        <a:rPr lang="en-IN" sz="1800" dirty="0" err="1">
                          <a:solidFill>
                            <a:schemeClr val="tx1"/>
                          </a:solidFill>
                          <a:latin typeface="Times New Roman" panose="02020603050405020304" pitchFamily="18" charset="0"/>
                          <a:cs typeface="Times New Roman" panose="02020603050405020304" pitchFamily="18" charset="0"/>
                        </a:rPr>
                        <a:t>myvar</a:t>
                      </a:r>
                      <a:r>
                        <a:rPr lang="en-IN" sz="1800" dirty="0">
                          <a:solidFill>
                            <a:schemeClr val="tx1"/>
                          </a:solidFill>
                          <a:latin typeface="Times New Roman" panose="02020603050405020304" pitchFamily="18" charset="0"/>
                          <a:cs typeface="Times New Roman" panose="02020603050405020304" pitchFamily="18" charset="0"/>
                        </a:rPr>
                        <a:t>)</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print(</a:t>
                      </a:r>
                      <a:r>
                        <a:rPr lang="en-IN" sz="1800" dirty="0" err="1">
                          <a:solidFill>
                            <a:schemeClr val="tx1"/>
                          </a:solidFill>
                          <a:latin typeface="Times New Roman" panose="02020603050405020304" pitchFamily="18" charset="0"/>
                          <a:cs typeface="Times New Roman" panose="02020603050405020304" pitchFamily="18" charset="0"/>
                        </a:rPr>
                        <a:t>my_var</a:t>
                      </a:r>
                      <a:r>
                        <a:rPr lang="en-IN" sz="1800" dirty="0">
                          <a:solidFill>
                            <a:schemeClr val="tx1"/>
                          </a:solidFill>
                          <a:latin typeface="Times New Roman" panose="02020603050405020304" pitchFamily="18" charset="0"/>
                          <a:cs typeface="Times New Roman" panose="02020603050405020304" pitchFamily="18" charset="0"/>
                        </a:rPr>
                        <a:t>)</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print(_</a:t>
                      </a:r>
                      <a:r>
                        <a:rPr lang="en-IN" sz="1800" dirty="0" err="1">
                          <a:solidFill>
                            <a:schemeClr val="tx1"/>
                          </a:solidFill>
                          <a:latin typeface="Times New Roman" panose="02020603050405020304" pitchFamily="18" charset="0"/>
                          <a:cs typeface="Times New Roman" panose="02020603050405020304" pitchFamily="18" charset="0"/>
                        </a:rPr>
                        <a:t>my_var</a:t>
                      </a:r>
                      <a:r>
                        <a:rPr lang="en-IN" sz="1800" dirty="0">
                          <a:solidFill>
                            <a:schemeClr val="tx1"/>
                          </a:solidFill>
                          <a:latin typeface="Times New Roman" panose="02020603050405020304" pitchFamily="18" charset="0"/>
                          <a:cs typeface="Times New Roman" panose="02020603050405020304" pitchFamily="18" charset="0"/>
                        </a:rPr>
                        <a:t>)</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print(</a:t>
                      </a:r>
                      <a:r>
                        <a:rPr lang="en-IN" sz="1800" dirty="0" err="1">
                          <a:solidFill>
                            <a:schemeClr val="tx1"/>
                          </a:solidFill>
                          <a:latin typeface="Times New Roman" panose="02020603050405020304" pitchFamily="18" charset="0"/>
                          <a:cs typeface="Times New Roman" panose="02020603050405020304" pitchFamily="18" charset="0"/>
                        </a:rPr>
                        <a:t>myVar</a:t>
                      </a:r>
                      <a:r>
                        <a:rPr lang="en-IN" sz="1800" dirty="0">
                          <a:solidFill>
                            <a:schemeClr val="tx1"/>
                          </a:solidFill>
                          <a:latin typeface="Times New Roman" panose="02020603050405020304" pitchFamily="18" charset="0"/>
                          <a:cs typeface="Times New Roman" panose="02020603050405020304" pitchFamily="18" charset="0"/>
                        </a:rPr>
                        <a:t>)</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print(MYVAR)</a:t>
                      </a:r>
                    </a:p>
                    <a:p>
                      <a:pPr marL="0" indent="0">
                        <a:buNone/>
                      </a:pPr>
                      <a:r>
                        <a:rPr lang="en-IN" sz="1800" dirty="0">
                          <a:solidFill>
                            <a:schemeClr val="tx1"/>
                          </a:solidFill>
                          <a:latin typeface="Times New Roman" panose="02020603050405020304" pitchFamily="18" charset="0"/>
                          <a:cs typeface="Times New Roman" panose="02020603050405020304" pitchFamily="18" charset="0"/>
                        </a:rPr>
                        <a:t>print(myvar2)</a:t>
                      </a:r>
                    </a:p>
                    <a:p>
                      <a:pPr marL="0" indent="0">
                        <a:buNone/>
                      </a:pPr>
                      <a:r>
                        <a:rPr lang="en-IN" sz="1800" dirty="0">
                          <a:solidFill>
                            <a:schemeClr val="tx1"/>
                          </a:solidFill>
                        </a:rPr>
                        <a:t>Output:	</a:t>
                      </a:r>
                      <a:r>
                        <a:rPr lang="en-IN" sz="1600" b="1" dirty="0">
                          <a:solidFill>
                            <a:schemeClr val="tx1"/>
                          </a:solidFill>
                          <a:latin typeface="Times New Roman" panose="02020603050405020304" pitchFamily="18" charset="0"/>
                          <a:cs typeface="Times New Roman" panose="02020603050405020304" pitchFamily="18" charset="0"/>
                        </a:rPr>
                        <a:t>John</a:t>
                      </a:r>
                      <a:br>
                        <a:rPr lang="en-IN" sz="1600" b="1" dirty="0">
                          <a:solidFill>
                            <a:schemeClr val="tx1"/>
                          </a:solidFill>
                          <a:latin typeface="Times New Roman" panose="02020603050405020304" pitchFamily="18" charset="0"/>
                          <a:cs typeface="Times New Roman" panose="02020603050405020304" pitchFamily="18" charset="0"/>
                        </a:rPr>
                      </a:br>
                      <a:r>
                        <a:rPr lang="en-IN" sz="1600" b="1" dirty="0">
                          <a:solidFill>
                            <a:schemeClr val="tx1"/>
                          </a:solidFill>
                          <a:latin typeface="Times New Roman" panose="02020603050405020304" pitchFamily="18" charset="0"/>
                          <a:cs typeface="Times New Roman" panose="02020603050405020304" pitchFamily="18" charset="0"/>
                        </a:rPr>
                        <a:t>	John</a:t>
                      </a:r>
                      <a:br>
                        <a:rPr lang="en-IN" sz="1600" b="1" dirty="0">
                          <a:solidFill>
                            <a:schemeClr val="tx1"/>
                          </a:solidFill>
                          <a:latin typeface="Times New Roman" panose="02020603050405020304" pitchFamily="18" charset="0"/>
                          <a:cs typeface="Times New Roman" panose="02020603050405020304" pitchFamily="18" charset="0"/>
                        </a:rPr>
                      </a:br>
                      <a:r>
                        <a:rPr lang="en-IN" sz="1600" b="1" dirty="0">
                          <a:solidFill>
                            <a:schemeClr val="tx1"/>
                          </a:solidFill>
                          <a:latin typeface="Times New Roman" panose="02020603050405020304" pitchFamily="18" charset="0"/>
                          <a:cs typeface="Times New Roman" panose="02020603050405020304" pitchFamily="18" charset="0"/>
                        </a:rPr>
                        <a:t>	John</a:t>
                      </a:r>
                      <a:br>
                        <a:rPr lang="en-IN" sz="1600" b="1" dirty="0">
                          <a:solidFill>
                            <a:schemeClr val="tx1"/>
                          </a:solidFill>
                          <a:latin typeface="Times New Roman" panose="02020603050405020304" pitchFamily="18" charset="0"/>
                          <a:cs typeface="Times New Roman" panose="02020603050405020304" pitchFamily="18" charset="0"/>
                        </a:rPr>
                      </a:br>
                      <a:r>
                        <a:rPr lang="en-IN" sz="1600" b="1" dirty="0">
                          <a:solidFill>
                            <a:schemeClr val="tx1"/>
                          </a:solidFill>
                          <a:latin typeface="Times New Roman" panose="02020603050405020304" pitchFamily="18" charset="0"/>
                          <a:cs typeface="Times New Roman" panose="02020603050405020304" pitchFamily="18" charset="0"/>
                        </a:rPr>
                        <a:t>	John</a:t>
                      </a:r>
                      <a:br>
                        <a:rPr lang="en-IN" sz="1600" b="1" dirty="0">
                          <a:solidFill>
                            <a:schemeClr val="tx1"/>
                          </a:solidFill>
                          <a:latin typeface="Times New Roman" panose="02020603050405020304" pitchFamily="18" charset="0"/>
                          <a:cs typeface="Times New Roman" panose="02020603050405020304" pitchFamily="18" charset="0"/>
                        </a:rPr>
                      </a:br>
                      <a:r>
                        <a:rPr lang="en-IN" sz="1600" b="1" dirty="0">
                          <a:solidFill>
                            <a:schemeClr val="tx1"/>
                          </a:solidFill>
                          <a:latin typeface="Times New Roman" panose="02020603050405020304" pitchFamily="18" charset="0"/>
                          <a:cs typeface="Times New Roman" panose="02020603050405020304" pitchFamily="18" charset="0"/>
                        </a:rPr>
                        <a:t>	John</a:t>
                      </a:r>
                      <a:br>
                        <a:rPr lang="en-IN" sz="1600" b="1" dirty="0">
                          <a:solidFill>
                            <a:schemeClr val="tx1"/>
                          </a:solidFill>
                          <a:latin typeface="Times New Roman" panose="02020603050405020304" pitchFamily="18" charset="0"/>
                          <a:cs typeface="Times New Roman" panose="02020603050405020304" pitchFamily="18" charset="0"/>
                        </a:rPr>
                      </a:br>
                      <a:r>
                        <a:rPr lang="en-IN" sz="1600" b="1" dirty="0">
                          <a:solidFill>
                            <a:schemeClr val="tx1"/>
                          </a:solidFill>
                          <a:latin typeface="Times New Roman" panose="02020603050405020304" pitchFamily="18" charset="0"/>
                          <a:cs typeface="Times New Roman" panose="02020603050405020304" pitchFamily="18" charset="0"/>
                        </a:rPr>
                        <a:t>	John</a:t>
                      </a:r>
                    </a:p>
                    <a:p>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dirty="0">
                          <a:solidFill>
                            <a:schemeClr val="tx1"/>
                          </a:solidFill>
                          <a:latin typeface="Times New Roman" panose="02020603050405020304" pitchFamily="18" charset="0"/>
                          <a:cs typeface="Times New Roman" panose="02020603050405020304" pitchFamily="18" charset="0"/>
                        </a:rPr>
                        <a:t>Example on </a:t>
                      </a:r>
                      <a:r>
                        <a:rPr lang="en-IN" sz="1800" dirty="0">
                          <a:solidFill>
                            <a:schemeClr val="tx1"/>
                          </a:solidFill>
                        </a:rPr>
                        <a:t>Variable Names (</a:t>
                      </a:r>
                      <a:r>
                        <a:rPr lang="en-IN" sz="1800" b="1" i="0" kern="1200" dirty="0">
                          <a:solidFill>
                            <a:schemeClr val="tx1"/>
                          </a:solidFill>
                          <a:effectLst/>
                          <a:latin typeface="+mn-lt"/>
                          <a:ea typeface="+mn-ea"/>
                          <a:cs typeface="+mn-cs"/>
                        </a:rPr>
                        <a:t>Illegal variable names) </a:t>
                      </a:r>
                      <a:r>
                        <a:rPr lang="en-IN" sz="1800" b="1" dirty="0">
                          <a:solidFill>
                            <a:schemeClr val="tx1"/>
                          </a:solidFill>
                          <a:latin typeface="Times New Roman" panose="02020603050405020304" pitchFamily="18" charset="0"/>
                          <a:cs typeface="Times New Roman" panose="02020603050405020304" pitchFamily="18" charset="0"/>
                        </a:rPr>
                        <a:t>:</a:t>
                      </a:r>
                    </a:p>
                    <a:p>
                      <a:r>
                        <a:rPr lang="en-IN" dirty="0">
                          <a:solidFill>
                            <a:schemeClr val="tx1"/>
                          </a:solidFill>
                        </a:rPr>
                        <a:t>2myvar = "John"</a:t>
                      </a:r>
                    </a:p>
                    <a:p>
                      <a:r>
                        <a:rPr lang="en-IN" dirty="0">
                          <a:solidFill>
                            <a:schemeClr val="tx1"/>
                          </a:solidFill>
                        </a:rPr>
                        <a:t>my-var = "John"</a:t>
                      </a:r>
                    </a:p>
                    <a:p>
                      <a:r>
                        <a:rPr lang="en-IN" dirty="0">
                          <a:solidFill>
                            <a:schemeClr val="tx1"/>
                          </a:solidFill>
                        </a:rPr>
                        <a:t>my var = "John"</a:t>
                      </a:r>
                    </a:p>
                    <a:p>
                      <a:endParaRPr lang="en-IN" dirty="0">
                        <a:solidFill>
                          <a:schemeClr val="tx1"/>
                        </a:solidFill>
                      </a:endParaRPr>
                    </a:p>
                    <a:p>
                      <a:r>
                        <a:rPr lang="en-IN" dirty="0">
                          <a:solidFill>
                            <a:schemeClr val="tx1"/>
                          </a:solidFill>
                        </a:rPr>
                        <a:t>#This example will produce an error in the result</a:t>
                      </a:r>
                    </a:p>
                  </a:txBody>
                  <a:tcPr>
                    <a:lnL w="12700" cap="flat" cmpd="sng" algn="ctr">
                      <a:solidFill>
                        <a:schemeClr val="tx1"/>
                      </a:solidFill>
                      <a:prstDash val="solid"/>
                      <a:round/>
                      <a:headEnd type="none" w="med" len="med"/>
                      <a:tailEnd type="none" w="med" len="med"/>
                    </a:lnL>
                    <a:solidFill>
                      <a:srgbClr val="FFC000"/>
                    </a:solidFill>
                  </a:tcPr>
                </a:tc>
                <a:extLst>
                  <a:ext uri="{0D108BD9-81ED-4DB2-BD59-A6C34878D82A}">
                    <a16:rowId xmlns:a16="http://schemas.microsoft.com/office/drawing/2014/main" val="4240871955"/>
                  </a:ext>
                </a:extLst>
              </a:tr>
            </a:tbl>
          </a:graphicData>
        </a:graphic>
      </p:graphicFrame>
    </p:spTree>
    <p:extLst>
      <p:ext uri="{BB962C8B-B14F-4D97-AF65-F5344CB8AC3E}">
        <p14:creationId xmlns:p14="http://schemas.microsoft.com/office/powerpoint/2010/main" val="545759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4774C6-8E27-4C1D-9D1F-DE0D349AF545}"/>
              </a:ext>
            </a:extLst>
          </p:cNvPr>
          <p:cNvSpPr>
            <a:spLocks noGrp="1"/>
          </p:cNvSpPr>
          <p:nvPr>
            <p:ph idx="1"/>
          </p:nvPr>
        </p:nvSpPr>
        <p:spPr>
          <a:xfrm>
            <a:off x="131618" y="821093"/>
            <a:ext cx="10515600" cy="5923700"/>
          </a:xfrm>
        </p:spPr>
        <p:txBody>
          <a:bodyPr/>
          <a:lstStyle/>
          <a:p>
            <a:r>
              <a:rPr lang="en-IN" sz="2400" dirty="0">
                <a:latin typeface="Times New Roman" panose="02020603050405020304" pitchFamily="18" charset="0"/>
                <a:cs typeface="Times New Roman" panose="02020603050405020304" pitchFamily="18" charset="0"/>
              </a:rPr>
              <a:t>Remember that variable names are case-sensitive</a:t>
            </a:r>
          </a:p>
          <a:p>
            <a:r>
              <a:rPr lang="en-IN" sz="2400" dirty="0">
                <a:latin typeface="Times New Roman" panose="02020603050405020304" pitchFamily="18" charset="0"/>
                <a:cs typeface="Times New Roman" panose="02020603050405020304" pitchFamily="18" charset="0"/>
              </a:rPr>
              <a:t>Multi Words Variable </a:t>
            </a:r>
            <a:r>
              <a:rPr lang="en-IN" sz="2400" dirty="0" err="1">
                <a:latin typeface="Times New Roman" panose="02020603050405020304" pitchFamily="18" charset="0"/>
                <a:cs typeface="Times New Roman" panose="02020603050405020304" pitchFamily="18" charset="0"/>
              </a:rPr>
              <a:t>Names:Variable</a:t>
            </a:r>
            <a:r>
              <a:rPr lang="en-IN" sz="2400" dirty="0">
                <a:latin typeface="Times New Roman" panose="02020603050405020304" pitchFamily="18" charset="0"/>
                <a:cs typeface="Times New Roman" panose="02020603050405020304" pitchFamily="18" charset="0"/>
              </a:rPr>
              <a:t> names with more than one word can be difficult to </a:t>
            </a:r>
            <a:r>
              <a:rPr lang="en-IN" sz="2400" dirty="0" err="1">
                <a:latin typeface="Times New Roman" panose="02020603050405020304" pitchFamily="18" charset="0"/>
                <a:cs typeface="Times New Roman" panose="02020603050405020304" pitchFamily="18" charset="0"/>
              </a:rPr>
              <a:t>read.There</a:t>
            </a:r>
            <a:r>
              <a:rPr lang="en-IN" sz="2400" dirty="0">
                <a:latin typeface="Times New Roman" panose="02020603050405020304" pitchFamily="18" charset="0"/>
                <a:cs typeface="Times New Roman" panose="02020603050405020304" pitchFamily="18" charset="0"/>
              </a:rPr>
              <a:t> are several techniques you can use to make them more readable:</a:t>
            </a:r>
          </a:p>
          <a:p>
            <a:pPr>
              <a:buFont typeface="Wingdings" panose="05000000000000000000" pitchFamily="2" charset="2"/>
              <a:buChar char="ü"/>
            </a:pPr>
            <a:r>
              <a:rPr lang="en-IN" sz="2400" dirty="0">
                <a:latin typeface="Times New Roman" panose="02020603050405020304" pitchFamily="18" charset="0"/>
                <a:cs typeface="Times New Roman" panose="02020603050405020304" pitchFamily="18" charset="0"/>
              </a:rPr>
              <a:t>Camel Case: Each word, except the first, starts with a capital letter:</a:t>
            </a:r>
          </a:p>
          <a:p>
            <a:pPr marL="0" indent="0">
              <a:buNone/>
            </a:pPr>
            <a:r>
              <a:rPr lang="en-IN" sz="2400" dirty="0" err="1">
                <a:latin typeface="Times New Roman" panose="02020603050405020304" pitchFamily="18" charset="0"/>
                <a:cs typeface="Times New Roman" panose="02020603050405020304" pitchFamily="18" charset="0"/>
              </a:rPr>
              <a:t>myVariableName</a:t>
            </a:r>
            <a:r>
              <a:rPr lang="en-IN" sz="2400" dirty="0">
                <a:latin typeface="Times New Roman" panose="02020603050405020304" pitchFamily="18" charset="0"/>
                <a:cs typeface="Times New Roman" panose="02020603050405020304" pitchFamily="18" charset="0"/>
              </a:rPr>
              <a:t> = </a:t>
            </a:r>
            <a:r>
              <a:rPr lang="en-IN" sz="2400" dirty="0">
                <a:solidFill>
                  <a:srgbClr val="C00000"/>
                </a:solidFill>
                <a:latin typeface="Times New Roman" panose="02020603050405020304" pitchFamily="18" charset="0"/>
                <a:cs typeface="Times New Roman" panose="02020603050405020304" pitchFamily="18" charset="0"/>
              </a:rPr>
              <a:t>"John"</a:t>
            </a:r>
          </a:p>
          <a:p>
            <a:pPr>
              <a:buFont typeface="Wingdings" panose="05000000000000000000" pitchFamily="2" charset="2"/>
              <a:buChar char="ü"/>
            </a:pPr>
            <a:r>
              <a:rPr lang="en-IN" sz="2400" dirty="0">
                <a:latin typeface="Times New Roman" panose="02020603050405020304" pitchFamily="18" charset="0"/>
                <a:cs typeface="Times New Roman" panose="02020603050405020304" pitchFamily="18" charset="0"/>
              </a:rPr>
              <a:t>Pascal Case: Each word starts with a capital letter:</a:t>
            </a:r>
          </a:p>
          <a:p>
            <a:pPr marL="0" indent="0">
              <a:buNone/>
            </a:pPr>
            <a:r>
              <a:rPr lang="en-IN" sz="2400" dirty="0" err="1">
                <a:latin typeface="Times New Roman" panose="02020603050405020304" pitchFamily="18" charset="0"/>
                <a:cs typeface="Times New Roman" panose="02020603050405020304" pitchFamily="18" charset="0"/>
              </a:rPr>
              <a:t>MyVariableName</a:t>
            </a:r>
            <a:r>
              <a:rPr lang="en-IN" sz="2400" dirty="0">
                <a:latin typeface="Times New Roman" panose="02020603050405020304" pitchFamily="18" charset="0"/>
                <a:cs typeface="Times New Roman" panose="02020603050405020304" pitchFamily="18" charset="0"/>
              </a:rPr>
              <a:t> = "John“</a:t>
            </a:r>
          </a:p>
          <a:p>
            <a:pPr>
              <a:buFont typeface="Wingdings" panose="05000000000000000000" pitchFamily="2" charset="2"/>
              <a:buChar char="ü"/>
            </a:pPr>
            <a:r>
              <a:rPr lang="en-IN" sz="2400" dirty="0">
                <a:latin typeface="Times New Roman" panose="02020603050405020304" pitchFamily="18" charset="0"/>
                <a:cs typeface="Times New Roman" panose="02020603050405020304" pitchFamily="18" charset="0"/>
              </a:rPr>
              <a:t>Snake </a:t>
            </a:r>
            <a:r>
              <a:rPr lang="en-IN" sz="2400" dirty="0" err="1">
                <a:latin typeface="Times New Roman" panose="02020603050405020304" pitchFamily="18" charset="0"/>
                <a:cs typeface="Times New Roman" panose="02020603050405020304" pitchFamily="18" charset="0"/>
              </a:rPr>
              <a:t>Case:Each</a:t>
            </a:r>
            <a:r>
              <a:rPr lang="en-IN" sz="2400" dirty="0">
                <a:latin typeface="Times New Roman" panose="02020603050405020304" pitchFamily="18" charset="0"/>
                <a:cs typeface="Times New Roman" panose="02020603050405020304" pitchFamily="18" charset="0"/>
              </a:rPr>
              <a:t> word is separated by an underscore character:</a:t>
            </a:r>
          </a:p>
          <a:p>
            <a:pPr marL="0" indent="0">
              <a:buNone/>
            </a:pPr>
            <a:r>
              <a:rPr lang="en-IN" sz="2400" dirty="0" err="1">
                <a:latin typeface="Times New Roman" panose="02020603050405020304" pitchFamily="18" charset="0"/>
                <a:cs typeface="Times New Roman" panose="02020603050405020304" pitchFamily="18" charset="0"/>
              </a:rPr>
              <a:t>my_variable_name</a:t>
            </a:r>
            <a:r>
              <a:rPr lang="en-IN" sz="2400" dirty="0">
                <a:latin typeface="Times New Roman" panose="02020603050405020304" pitchFamily="18" charset="0"/>
                <a:cs typeface="Times New Roman" panose="02020603050405020304" pitchFamily="18" charset="0"/>
              </a:rPr>
              <a:t> = </a:t>
            </a:r>
            <a:r>
              <a:rPr lang="en-IN" sz="2400" dirty="0">
                <a:solidFill>
                  <a:srgbClr val="C00000"/>
                </a:solidFill>
                <a:latin typeface="Times New Roman" panose="02020603050405020304" pitchFamily="18" charset="0"/>
                <a:cs typeface="Times New Roman" panose="02020603050405020304" pitchFamily="18" charset="0"/>
              </a:rPr>
              <a:t>"John"</a:t>
            </a:r>
          </a:p>
          <a:p>
            <a:pPr>
              <a:buFont typeface="Wingdings" panose="05000000000000000000" pitchFamily="2" charset="2"/>
              <a:buChar char="ü"/>
            </a:pPr>
            <a:endParaRPr lang="en-IN" dirty="0"/>
          </a:p>
          <a:p>
            <a:pPr marL="0" indent="0">
              <a:buNone/>
            </a:pPr>
            <a:endParaRPr lang="en-IN" dirty="0"/>
          </a:p>
          <a:p>
            <a:pPr marL="0" indent="0">
              <a:buNone/>
            </a:pPr>
            <a:endParaRPr lang="en-IN" dirty="0"/>
          </a:p>
        </p:txBody>
      </p:sp>
      <p:sp>
        <p:nvSpPr>
          <p:cNvPr id="4" name="Rectangle 3">
            <a:extLst>
              <a:ext uri="{FF2B5EF4-FFF2-40B4-BE49-F238E27FC236}">
                <a16:creationId xmlns:a16="http://schemas.microsoft.com/office/drawing/2014/main" id="{E38BB635-3142-4387-8BD4-DDB3DC030FE4}"/>
              </a:ext>
            </a:extLst>
          </p:cNvPr>
          <p:cNvSpPr/>
          <p:nvPr/>
        </p:nvSpPr>
        <p:spPr>
          <a:xfrm>
            <a:off x="0" y="113207"/>
            <a:ext cx="3795783" cy="707886"/>
          </a:xfrm>
          <a:prstGeom prst="rect">
            <a:avLst/>
          </a:prstGeom>
        </p:spPr>
        <p:txBody>
          <a:bodyPr wrap="none">
            <a:spAutoFit/>
          </a:bodyPr>
          <a:lstStyle/>
          <a:p>
            <a:r>
              <a:rPr lang="en-US" sz="4000" dirty="0">
                <a:latin typeface="Times New Roman" panose="02020603050405020304" pitchFamily="18" charset="0"/>
                <a:cs typeface="Times New Roman" panose="02020603050405020304" pitchFamily="18" charset="0"/>
              </a:rPr>
              <a:t>Python Variables </a:t>
            </a:r>
            <a:endParaRPr lang="en-IN" sz="4000" dirty="0"/>
          </a:p>
        </p:txBody>
      </p:sp>
    </p:spTree>
    <p:extLst>
      <p:ext uri="{BB962C8B-B14F-4D97-AF65-F5344CB8AC3E}">
        <p14:creationId xmlns:p14="http://schemas.microsoft.com/office/powerpoint/2010/main" val="8368892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6084C-F7FB-44CB-BF1F-4F0DED9BEAE5}"/>
              </a:ext>
            </a:extLst>
          </p:cNvPr>
          <p:cNvSpPr>
            <a:spLocks noGrp="1"/>
          </p:cNvSpPr>
          <p:nvPr>
            <p:ph type="title"/>
          </p:nvPr>
        </p:nvSpPr>
        <p:spPr/>
        <p:txBody>
          <a:bodyPr/>
          <a:lstStyle/>
          <a:p>
            <a:r>
              <a:rPr lang="fr-FR" dirty="0"/>
              <a:t>Python Variables - </a:t>
            </a:r>
            <a:r>
              <a:rPr lang="fr-FR" dirty="0" err="1"/>
              <a:t>Assign</a:t>
            </a:r>
            <a:r>
              <a:rPr lang="fr-FR" dirty="0"/>
              <a:t> Multiple Values</a:t>
            </a:r>
            <a:br>
              <a:rPr lang="fr-FR" dirty="0"/>
            </a:br>
            <a:endParaRPr lang="en-IN" dirty="0"/>
          </a:p>
        </p:txBody>
      </p:sp>
      <p:sp>
        <p:nvSpPr>
          <p:cNvPr id="3" name="Content Placeholder 2">
            <a:extLst>
              <a:ext uri="{FF2B5EF4-FFF2-40B4-BE49-F238E27FC236}">
                <a16:creationId xmlns:a16="http://schemas.microsoft.com/office/drawing/2014/main" id="{6A1F4AAA-0B2D-4729-8F76-E28B1E193BEF}"/>
              </a:ext>
            </a:extLst>
          </p:cNvPr>
          <p:cNvSpPr>
            <a:spLocks noGrp="1"/>
          </p:cNvSpPr>
          <p:nvPr>
            <p:ph idx="1"/>
          </p:nvPr>
        </p:nvSpPr>
        <p:spPr>
          <a:xfrm>
            <a:off x="360217" y="1080655"/>
            <a:ext cx="11540837" cy="5412220"/>
          </a:xfrm>
        </p:spPr>
        <p:txBody>
          <a:bodyPr>
            <a:normAutofit lnSpcReduction="10000"/>
          </a:bodyPr>
          <a:lstStyle/>
          <a:p>
            <a:r>
              <a:rPr lang="en-IN" sz="1600" b="1" dirty="0">
                <a:latin typeface="Times New Roman" panose="02020603050405020304" pitchFamily="18" charset="0"/>
                <a:cs typeface="Times New Roman" panose="02020603050405020304" pitchFamily="18" charset="0"/>
              </a:rPr>
              <a:t>Many Values to Multiple Variables: Python allows you to assign values to multiple variables in one line:</a:t>
            </a:r>
          </a:p>
          <a:p>
            <a:pPr marL="0" indent="0">
              <a:buNone/>
            </a:pPr>
            <a:r>
              <a:rPr lang="en-IN" sz="1600" dirty="0">
                <a:latin typeface="Times New Roman" panose="02020603050405020304" pitchFamily="18" charset="0"/>
                <a:cs typeface="Times New Roman" panose="02020603050405020304" pitchFamily="18" charset="0"/>
              </a:rPr>
              <a:t>x, y, z = "Orange", "Banana", "Cherry"</a:t>
            </a:r>
          </a:p>
          <a:p>
            <a:pPr marL="0" indent="0">
              <a:buNone/>
            </a:pPr>
            <a:r>
              <a:rPr lang="en-IN" sz="1600" dirty="0">
                <a:latin typeface="Times New Roman" panose="02020603050405020304" pitchFamily="18" charset="0"/>
                <a:cs typeface="Times New Roman" panose="02020603050405020304" pitchFamily="18" charset="0"/>
              </a:rPr>
              <a:t>print(x)</a:t>
            </a:r>
          </a:p>
          <a:p>
            <a:pPr marL="0" indent="0">
              <a:buNone/>
            </a:pPr>
            <a:r>
              <a:rPr lang="en-IN" sz="1600" dirty="0">
                <a:latin typeface="Times New Roman" panose="02020603050405020304" pitchFamily="18" charset="0"/>
                <a:cs typeface="Times New Roman" panose="02020603050405020304" pitchFamily="18" charset="0"/>
              </a:rPr>
              <a:t>print(y)</a:t>
            </a:r>
          </a:p>
          <a:p>
            <a:pPr marL="0" indent="0">
              <a:buNone/>
            </a:pPr>
            <a:r>
              <a:rPr lang="en-IN" sz="1600" dirty="0">
                <a:latin typeface="Times New Roman" panose="02020603050405020304" pitchFamily="18" charset="0"/>
                <a:cs typeface="Times New Roman" panose="02020603050405020304" pitchFamily="18" charset="0"/>
              </a:rPr>
              <a:t>print(z)</a:t>
            </a:r>
          </a:p>
          <a:p>
            <a:pPr marL="0" indent="0">
              <a:buNone/>
            </a:pPr>
            <a:r>
              <a:rPr lang="en-IN" sz="1600" dirty="0">
                <a:latin typeface="Times New Roman" panose="02020603050405020304" pitchFamily="18" charset="0"/>
                <a:cs typeface="Times New Roman" panose="02020603050405020304" pitchFamily="18" charset="0"/>
              </a:rPr>
              <a:t>Output: 	Orange</a:t>
            </a:r>
          </a:p>
          <a:p>
            <a:pPr marL="0" indent="0">
              <a:buNone/>
            </a:pPr>
            <a:r>
              <a:rPr lang="en-IN" sz="1600" dirty="0">
                <a:latin typeface="Times New Roman" panose="02020603050405020304" pitchFamily="18" charset="0"/>
                <a:cs typeface="Times New Roman" panose="02020603050405020304" pitchFamily="18" charset="0"/>
              </a:rPr>
              <a:t>	Banana</a:t>
            </a:r>
          </a:p>
          <a:p>
            <a:pPr marL="0" indent="0">
              <a:buNone/>
            </a:pPr>
            <a:r>
              <a:rPr lang="en-IN" sz="1600" dirty="0">
                <a:latin typeface="Times New Roman" panose="02020603050405020304" pitchFamily="18" charset="0"/>
                <a:cs typeface="Times New Roman" panose="02020603050405020304" pitchFamily="18" charset="0"/>
              </a:rPr>
              <a:t>	Cherry</a:t>
            </a:r>
          </a:p>
          <a:p>
            <a:r>
              <a:rPr lang="en-IN" sz="1600" b="1" dirty="0">
                <a:latin typeface="Times New Roman" panose="02020603050405020304" pitchFamily="18" charset="0"/>
                <a:cs typeface="Times New Roman" panose="02020603050405020304" pitchFamily="18" charset="0"/>
              </a:rPr>
              <a:t>Make sure the number of variables matches the number of values, or else you will get an error.</a:t>
            </a:r>
          </a:p>
          <a:p>
            <a:r>
              <a:rPr lang="en-IN" sz="1600" b="1" dirty="0">
                <a:latin typeface="Times New Roman" panose="02020603050405020304" pitchFamily="18" charset="0"/>
                <a:cs typeface="Times New Roman" panose="02020603050405020304" pitchFamily="18" charset="0"/>
              </a:rPr>
              <a:t>One Value to Multiple Variables &amp; you can assign the </a:t>
            </a:r>
            <a:r>
              <a:rPr lang="en-IN" sz="1600" b="1" i="1" dirty="0">
                <a:latin typeface="Times New Roman" panose="02020603050405020304" pitchFamily="18" charset="0"/>
                <a:cs typeface="Times New Roman" panose="02020603050405020304" pitchFamily="18" charset="0"/>
              </a:rPr>
              <a:t>same</a:t>
            </a:r>
            <a:r>
              <a:rPr lang="en-IN" sz="1600" b="1" dirty="0">
                <a:latin typeface="Times New Roman" panose="02020603050405020304" pitchFamily="18" charset="0"/>
                <a:cs typeface="Times New Roman" panose="02020603050405020304" pitchFamily="18" charset="0"/>
              </a:rPr>
              <a:t> value to multiple variables in one line:</a:t>
            </a:r>
          </a:p>
          <a:p>
            <a:pPr marL="0" indent="0">
              <a:buNone/>
            </a:pPr>
            <a:r>
              <a:rPr lang="fr-FR" sz="1600" dirty="0">
                <a:latin typeface="Times New Roman" panose="02020603050405020304" pitchFamily="18" charset="0"/>
                <a:cs typeface="Times New Roman" panose="02020603050405020304" pitchFamily="18" charset="0"/>
              </a:rPr>
              <a:t>x = y = z = "Orange"</a:t>
            </a:r>
          </a:p>
          <a:p>
            <a:pPr marL="0" indent="0">
              <a:buNone/>
            </a:pPr>
            <a:r>
              <a:rPr lang="fr-FR" sz="1600" dirty="0" err="1">
                <a:latin typeface="Times New Roman" panose="02020603050405020304" pitchFamily="18" charset="0"/>
                <a:cs typeface="Times New Roman" panose="02020603050405020304" pitchFamily="18" charset="0"/>
              </a:rPr>
              <a:t>print</a:t>
            </a:r>
            <a:r>
              <a:rPr lang="fr-FR" sz="1600" dirty="0">
                <a:latin typeface="Times New Roman" panose="02020603050405020304" pitchFamily="18" charset="0"/>
                <a:cs typeface="Times New Roman" panose="02020603050405020304" pitchFamily="18" charset="0"/>
              </a:rPr>
              <a:t>(x)</a:t>
            </a:r>
          </a:p>
          <a:p>
            <a:pPr marL="0" indent="0">
              <a:buNone/>
            </a:pPr>
            <a:r>
              <a:rPr lang="fr-FR" sz="1600" dirty="0" err="1">
                <a:latin typeface="Times New Roman" panose="02020603050405020304" pitchFamily="18" charset="0"/>
                <a:cs typeface="Times New Roman" panose="02020603050405020304" pitchFamily="18" charset="0"/>
              </a:rPr>
              <a:t>print</a:t>
            </a:r>
            <a:r>
              <a:rPr lang="fr-FR" sz="1600" dirty="0">
                <a:latin typeface="Times New Roman" panose="02020603050405020304" pitchFamily="18" charset="0"/>
                <a:cs typeface="Times New Roman" panose="02020603050405020304" pitchFamily="18" charset="0"/>
              </a:rPr>
              <a:t>(y)</a:t>
            </a:r>
          </a:p>
          <a:p>
            <a:pPr marL="0" indent="0">
              <a:buNone/>
            </a:pPr>
            <a:r>
              <a:rPr lang="fr-FR" sz="1600" dirty="0" err="1">
                <a:latin typeface="Times New Roman" panose="02020603050405020304" pitchFamily="18" charset="0"/>
                <a:cs typeface="Times New Roman" panose="02020603050405020304" pitchFamily="18" charset="0"/>
              </a:rPr>
              <a:t>print</a:t>
            </a:r>
            <a:r>
              <a:rPr lang="fr-FR" sz="1600" dirty="0">
                <a:latin typeface="Times New Roman" panose="02020603050405020304" pitchFamily="18" charset="0"/>
                <a:cs typeface="Times New Roman" panose="02020603050405020304" pitchFamily="18" charset="0"/>
              </a:rPr>
              <a:t>(z)</a:t>
            </a:r>
          </a:p>
          <a:p>
            <a:pPr marL="0" indent="0">
              <a:buNone/>
            </a:pPr>
            <a:r>
              <a:rPr lang="fr-FR" sz="1600" dirty="0">
                <a:latin typeface="Times New Roman" panose="02020603050405020304" pitchFamily="18" charset="0"/>
                <a:cs typeface="Times New Roman" panose="02020603050405020304" pitchFamily="18" charset="0"/>
              </a:rPr>
              <a:t>Output: 	</a:t>
            </a:r>
            <a:r>
              <a:rPr lang="en-IN" sz="1700" dirty="0">
                <a:latin typeface="Times New Roman" panose="02020603050405020304" pitchFamily="18" charset="0"/>
                <a:cs typeface="Times New Roman" panose="02020603050405020304" pitchFamily="18" charset="0"/>
              </a:rPr>
              <a:t>Orange</a:t>
            </a:r>
            <a:br>
              <a:rPr lang="en-IN" sz="1700" dirty="0">
                <a:latin typeface="Times New Roman" panose="02020603050405020304" pitchFamily="18" charset="0"/>
                <a:cs typeface="Times New Roman" panose="02020603050405020304" pitchFamily="18" charset="0"/>
              </a:rPr>
            </a:br>
            <a:r>
              <a:rPr lang="en-IN" sz="1700" dirty="0">
                <a:latin typeface="Times New Roman" panose="02020603050405020304" pitchFamily="18" charset="0"/>
                <a:cs typeface="Times New Roman" panose="02020603050405020304" pitchFamily="18" charset="0"/>
              </a:rPr>
              <a:t>	Orange</a:t>
            </a:r>
            <a:br>
              <a:rPr lang="en-IN" sz="1700" dirty="0">
                <a:latin typeface="Times New Roman" panose="02020603050405020304" pitchFamily="18" charset="0"/>
                <a:cs typeface="Times New Roman" panose="02020603050405020304" pitchFamily="18" charset="0"/>
              </a:rPr>
            </a:br>
            <a:r>
              <a:rPr lang="en-IN" sz="1700" dirty="0">
                <a:latin typeface="Times New Roman" panose="02020603050405020304" pitchFamily="18" charset="0"/>
                <a:cs typeface="Times New Roman" panose="02020603050405020304" pitchFamily="18" charset="0"/>
              </a:rPr>
              <a:t>	Orange</a:t>
            </a:r>
          </a:p>
        </p:txBody>
      </p:sp>
    </p:spTree>
    <p:extLst>
      <p:ext uri="{BB962C8B-B14F-4D97-AF65-F5344CB8AC3E}">
        <p14:creationId xmlns:p14="http://schemas.microsoft.com/office/powerpoint/2010/main" val="4260964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493F6-A095-43F4-B9C7-4A15FA21385F}"/>
              </a:ext>
            </a:extLst>
          </p:cNvPr>
          <p:cNvSpPr>
            <a:spLocks noGrp="1"/>
          </p:cNvSpPr>
          <p:nvPr>
            <p:ph type="title"/>
          </p:nvPr>
        </p:nvSpPr>
        <p:spPr/>
        <p:txBody>
          <a:bodyPr/>
          <a:lstStyle/>
          <a:p>
            <a:r>
              <a:rPr lang="fr-FR" dirty="0"/>
              <a:t>Python Variables (</a:t>
            </a:r>
            <a:r>
              <a:rPr lang="fr-FR" dirty="0" err="1"/>
              <a:t>Contd</a:t>
            </a:r>
            <a:r>
              <a:rPr lang="fr-FR" dirty="0"/>
              <a:t>..)</a:t>
            </a:r>
            <a:endParaRPr lang="en-IN" dirty="0"/>
          </a:p>
        </p:txBody>
      </p:sp>
      <p:sp>
        <p:nvSpPr>
          <p:cNvPr id="3" name="Content Placeholder 2">
            <a:extLst>
              <a:ext uri="{FF2B5EF4-FFF2-40B4-BE49-F238E27FC236}">
                <a16:creationId xmlns:a16="http://schemas.microsoft.com/office/drawing/2014/main" id="{153DDC4A-487B-40AF-A830-514D20D9848B}"/>
              </a:ext>
            </a:extLst>
          </p:cNvPr>
          <p:cNvSpPr>
            <a:spLocks noGrp="1"/>
          </p:cNvSpPr>
          <p:nvPr>
            <p:ph idx="1"/>
          </p:nvPr>
        </p:nvSpPr>
        <p:spPr/>
        <p:txBody>
          <a:bodyPr>
            <a:normAutofit/>
          </a:bodyPr>
          <a:lstStyle/>
          <a:p>
            <a:r>
              <a:rPr lang="en-IN" sz="1600" b="1" dirty="0">
                <a:latin typeface="Times New Roman" panose="02020603050405020304" pitchFamily="18" charset="0"/>
                <a:cs typeface="Times New Roman" panose="02020603050405020304" pitchFamily="18" charset="0"/>
              </a:rPr>
              <a:t>Unpack a Collection: If you have a collection of values in a list, tuple etc. Python allows you to extract the values into variables. This is called </a:t>
            </a:r>
            <a:r>
              <a:rPr lang="en-IN" sz="1600" b="1" i="1" dirty="0">
                <a:latin typeface="Times New Roman" panose="02020603050405020304" pitchFamily="18" charset="0"/>
                <a:cs typeface="Times New Roman" panose="02020603050405020304" pitchFamily="18" charset="0"/>
              </a:rPr>
              <a:t>unpacking</a:t>
            </a:r>
            <a:r>
              <a:rPr lang="en-IN" sz="1600" b="1" dirty="0">
                <a:latin typeface="Times New Roman" panose="02020603050405020304" pitchFamily="18" charset="0"/>
                <a:cs typeface="Times New Roman" panose="02020603050405020304" pitchFamily="18" charset="0"/>
              </a:rPr>
              <a:t>.</a:t>
            </a:r>
          </a:p>
          <a:p>
            <a:pPr marL="0" indent="0">
              <a:buNone/>
            </a:pPr>
            <a:r>
              <a:rPr lang="fr-FR" sz="1600" b="1" dirty="0">
                <a:latin typeface="Times New Roman" panose="02020603050405020304" pitchFamily="18" charset="0"/>
                <a:cs typeface="Times New Roman" panose="02020603050405020304" pitchFamily="18" charset="0"/>
              </a:rPr>
              <a:t>Example:</a:t>
            </a:r>
          </a:p>
          <a:p>
            <a:pPr marL="0" indent="0">
              <a:buNone/>
            </a:pPr>
            <a:r>
              <a:rPr lang="fr-FR" sz="1600" b="1" dirty="0">
                <a:latin typeface="Times New Roman" panose="02020603050405020304" pitchFamily="18" charset="0"/>
                <a:cs typeface="Times New Roman" panose="02020603050405020304" pitchFamily="18" charset="0"/>
              </a:rPr>
              <a:t>fruits = ["</a:t>
            </a:r>
            <a:r>
              <a:rPr lang="fr-FR" sz="1600" b="1" dirty="0" err="1">
                <a:latin typeface="Times New Roman" panose="02020603050405020304" pitchFamily="18" charset="0"/>
                <a:cs typeface="Times New Roman" panose="02020603050405020304" pitchFamily="18" charset="0"/>
              </a:rPr>
              <a:t>apple</a:t>
            </a:r>
            <a:r>
              <a:rPr lang="fr-FR" sz="1600" b="1" dirty="0">
                <a:latin typeface="Times New Roman" panose="02020603050405020304" pitchFamily="18" charset="0"/>
                <a:cs typeface="Times New Roman" panose="02020603050405020304" pitchFamily="18" charset="0"/>
              </a:rPr>
              <a:t>", "banana", "cherry"]</a:t>
            </a:r>
          </a:p>
          <a:p>
            <a:pPr marL="0" indent="0">
              <a:buNone/>
            </a:pPr>
            <a:r>
              <a:rPr lang="fr-FR" sz="1600" b="1" dirty="0">
                <a:latin typeface="Times New Roman" panose="02020603050405020304" pitchFamily="18" charset="0"/>
                <a:cs typeface="Times New Roman" panose="02020603050405020304" pitchFamily="18" charset="0"/>
              </a:rPr>
              <a:t>x, y, z = fruits</a:t>
            </a:r>
          </a:p>
          <a:p>
            <a:pPr marL="0" indent="0">
              <a:buNone/>
            </a:pPr>
            <a:r>
              <a:rPr lang="fr-FR" sz="1600" b="1" dirty="0" err="1">
                <a:latin typeface="Times New Roman" panose="02020603050405020304" pitchFamily="18" charset="0"/>
                <a:cs typeface="Times New Roman" panose="02020603050405020304" pitchFamily="18" charset="0"/>
              </a:rPr>
              <a:t>print</a:t>
            </a:r>
            <a:r>
              <a:rPr lang="fr-FR" sz="1600" b="1" dirty="0">
                <a:latin typeface="Times New Roman" panose="02020603050405020304" pitchFamily="18" charset="0"/>
                <a:cs typeface="Times New Roman" panose="02020603050405020304" pitchFamily="18" charset="0"/>
              </a:rPr>
              <a:t>(x)</a:t>
            </a:r>
          </a:p>
          <a:p>
            <a:pPr marL="0" indent="0">
              <a:buNone/>
            </a:pPr>
            <a:r>
              <a:rPr lang="fr-FR" sz="1600" b="1" dirty="0" err="1">
                <a:latin typeface="Times New Roman" panose="02020603050405020304" pitchFamily="18" charset="0"/>
                <a:cs typeface="Times New Roman" panose="02020603050405020304" pitchFamily="18" charset="0"/>
              </a:rPr>
              <a:t>print</a:t>
            </a:r>
            <a:r>
              <a:rPr lang="fr-FR" sz="1600" b="1" dirty="0">
                <a:latin typeface="Times New Roman" panose="02020603050405020304" pitchFamily="18" charset="0"/>
                <a:cs typeface="Times New Roman" panose="02020603050405020304" pitchFamily="18" charset="0"/>
              </a:rPr>
              <a:t>(y)</a:t>
            </a:r>
          </a:p>
          <a:p>
            <a:pPr marL="0" indent="0">
              <a:buNone/>
            </a:pPr>
            <a:r>
              <a:rPr lang="fr-FR" sz="1600" b="1" dirty="0" err="1">
                <a:latin typeface="Times New Roman" panose="02020603050405020304" pitchFamily="18" charset="0"/>
                <a:cs typeface="Times New Roman" panose="02020603050405020304" pitchFamily="18" charset="0"/>
              </a:rPr>
              <a:t>print</a:t>
            </a:r>
            <a:r>
              <a:rPr lang="fr-FR" sz="1600" b="1" dirty="0">
                <a:latin typeface="Times New Roman" panose="02020603050405020304" pitchFamily="18" charset="0"/>
                <a:cs typeface="Times New Roman" panose="02020603050405020304" pitchFamily="18" charset="0"/>
              </a:rPr>
              <a:t>(z)</a:t>
            </a:r>
          </a:p>
          <a:p>
            <a:pPr marL="0" indent="0">
              <a:buNone/>
            </a:pPr>
            <a:r>
              <a:rPr lang="fr-FR" sz="1600" b="1" dirty="0">
                <a:latin typeface="Times New Roman" panose="02020603050405020304" pitchFamily="18" charset="0"/>
                <a:cs typeface="Times New Roman" panose="02020603050405020304" pitchFamily="18" charset="0"/>
              </a:rPr>
              <a:t>Output:	</a:t>
            </a:r>
            <a:r>
              <a:rPr lang="en-IN" sz="1600" b="1" dirty="0">
                <a:latin typeface="Times New Roman" panose="02020603050405020304" pitchFamily="18" charset="0"/>
                <a:cs typeface="Times New Roman" panose="02020603050405020304" pitchFamily="18" charset="0"/>
              </a:rPr>
              <a:t>apple</a:t>
            </a:r>
            <a:br>
              <a:rPr lang="en-IN" sz="1600" b="1" dirty="0">
                <a:latin typeface="Times New Roman" panose="02020603050405020304" pitchFamily="18" charset="0"/>
                <a:cs typeface="Times New Roman" panose="02020603050405020304" pitchFamily="18" charset="0"/>
              </a:rPr>
            </a:br>
            <a:r>
              <a:rPr lang="en-IN" sz="1600" b="1" dirty="0">
                <a:latin typeface="Times New Roman" panose="02020603050405020304" pitchFamily="18" charset="0"/>
                <a:cs typeface="Times New Roman" panose="02020603050405020304" pitchFamily="18" charset="0"/>
              </a:rPr>
              <a:t>	banana</a:t>
            </a:r>
            <a:br>
              <a:rPr lang="en-IN" sz="1600" b="1" dirty="0">
                <a:latin typeface="Times New Roman" panose="02020603050405020304" pitchFamily="18" charset="0"/>
                <a:cs typeface="Times New Roman" panose="02020603050405020304" pitchFamily="18" charset="0"/>
              </a:rPr>
            </a:br>
            <a:r>
              <a:rPr lang="en-IN" sz="1600" b="1" dirty="0">
                <a:latin typeface="Times New Roman" panose="02020603050405020304" pitchFamily="18" charset="0"/>
                <a:cs typeface="Times New Roman" panose="02020603050405020304" pitchFamily="18" charset="0"/>
              </a:rPr>
              <a:t>	cherry</a:t>
            </a:r>
          </a:p>
        </p:txBody>
      </p:sp>
    </p:spTree>
    <p:extLst>
      <p:ext uri="{BB962C8B-B14F-4D97-AF65-F5344CB8AC3E}">
        <p14:creationId xmlns:p14="http://schemas.microsoft.com/office/powerpoint/2010/main" val="622153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B557C-F609-4B6B-B23D-B2A9ED98A62F}"/>
              </a:ext>
            </a:extLst>
          </p:cNvPr>
          <p:cNvSpPr>
            <a:spLocks noGrp="1"/>
          </p:cNvSpPr>
          <p:nvPr>
            <p:ph type="title"/>
          </p:nvPr>
        </p:nvSpPr>
        <p:spPr>
          <a:xfrm>
            <a:off x="838200" y="365126"/>
            <a:ext cx="10515600" cy="770948"/>
          </a:xfrm>
        </p:spPr>
        <p:txBody>
          <a:bodyPr>
            <a:normAutofit fontScale="90000"/>
          </a:bodyPr>
          <a:lstStyle/>
          <a:p>
            <a:r>
              <a:rPr lang="en-IN" sz="4000" dirty="0">
                <a:latin typeface="Times New Roman" panose="02020603050405020304" pitchFamily="18" charset="0"/>
                <a:cs typeface="Times New Roman" panose="02020603050405020304" pitchFamily="18" charset="0"/>
              </a:rPr>
              <a:t>Python - Output Variables</a:t>
            </a:r>
            <a:br>
              <a:rPr lang="en-IN" sz="4000" dirty="0">
                <a:latin typeface="Times New Roman" panose="02020603050405020304" pitchFamily="18" charset="0"/>
                <a:cs typeface="Times New Roman" panose="02020603050405020304" pitchFamily="18" charset="0"/>
              </a:rPr>
            </a:br>
            <a:endParaRPr lang="en-IN" sz="4000" dirty="0">
              <a:latin typeface="Times New Roman" panose="02020603050405020304" pitchFamily="18" charset="0"/>
              <a:cs typeface="Times New Roman" panose="02020603050405020304" pitchFamily="18" charset="0"/>
            </a:endParaRPr>
          </a:p>
        </p:txBody>
      </p:sp>
      <p:sp>
        <p:nvSpPr>
          <p:cNvPr id="5" name="Rectangle 2">
            <a:extLst>
              <a:ext uri="{FF2B5EF4-FFF2-40B4-BE49-F238E27FC236}">
                <a16:creationId xmlns:a16="http://schemas.microsoft.com/office/drawing/2014/main" id="{DEE0B839-EFF1-4734-BC9E-A016DA1CD25F}"/>
              </a:ext>
            </a:extLst>
          </p:cNvPr>
          <p:cNvSpPr>
            <a:spLocks noGrp="1" noChangeArrowheads="1"/>
          </p:cNvSpPr>
          <p:nvPr>
            <p:ph idx="1"/>
          </p:nvPr>
        </p:nvSpPr>
        <p:spPr bwMode="auto">
          <a:xfrm>
            <a:off x="158749" y="859390"/>
            <a:ext cx="7710633" cy="6719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88872" rIns="0" bIns="88872"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Output Variables</a:t>
            </a:r>
          </a:p>
          <a:p>
            <a:pPr>
              <a:lnSpc>
                <a:spcPct val="100000"/>
              </a:lnSpc>
            </a:pP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The Python </a:t>
            </a:r>
            <a:r>
              <a:rPr kumimoji="0" lang="en-US" altLang="en-US" sz="1600" b="0" i="0" u="none" strike="noStrike" cap="none" normalizeH="0" baseline="0" dirty="0">
                <a:ln>
                  <a:noFill/>
                </a:ln>
                <a:solidFill>
                  <a:srgbClr val="DC143C"/>
                </a:solidFill>
                <a:effectLst/>
                <a:latin typeface="Times New Roman" panose="02020603050405020304" pitchFamily="18" charset="0"/>
                <a:cs typeface="Times New Roman" panose="02020603050405020304" pitchFamily="18" charset="0"/>
              </a:rPr>
              <a:t>print()</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function is often used to output variables.</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2753A69B-C45E-4F4C-867F-D5ECCD7D39D4}"/>
              </a:ext>
            </a:extLst>
          </p:cNvPr>
          <p:cNvSpPr/>
          <p:nvPr/>
        </p:nvSpPr>
        <p:spPr>
          <a:xfrm>
            <a:off x="158749" y="1563556"/>
            <a:ext cx="6096000" cy="1200329"/>
          </a:xfrm>
          <a:prstGeom prst="rect">
            <a:avLst/>
          </a:prstGeom>
        </p:spPr>
        <p:txBody>
          <a:bodyPr>
            <a:spAutoFit/>
          </a:bodyPr>
          <a:lstStyle/>
          <a:p>
            <a:r>
              <a:rPr lang="en-IN" dirty="0"/>
              <a:t>Example:</a:t>
            </a:r>
          </a:p>
          <a:p>
            <a:r>
              <a:rPr lang="en-IN" dirty="0"/>
              <a:t>x = "Python is awesome"</a:t>
            </a:r>
          </a:p>
          <a:p>
            <a:r>
              <a:rPr lang="en-IN" dirty="0"/>
              <a:t>print(x)</a:t>
            </a:r>
          </a:p>
          <a:p>
            <a:r>
              <a:rPr lang="en-IN" dirty="0"/>
              <a:t>Output: Python is awesome</a:t>
            </a:r>
          </a:p>
        </p:txBody>
      </p:sp>
      <p:sp>
        <p:nvSpPr>
          <p:cNvPr id="7" name="Rectangle 3">
            <a:extLst>
              <a:ext uri="{FF2B5EF4-FFF2-40B4-BE49-F238E27FC236}">
                <a16:creationId xmlns:a16="http://schemas.microsoft.com/office/drawing/2014/main" id="{74EBAC4B-B3E9-4534-93DF-68F22F68330B}"/>
              </a:ext>
            </a:extLst>
          </p:cNvPr>
          <p:cNvSpPr>
            <a:spLocks noChangeArrowheads="1"/>
          </p:cNvSpPr>
          <p:nvPr/>
        </p:nvSpPr>
        <p:spPr bwMode="auto">
          <a:xfrm>
            <a:off x="-1" y="2756553"/>
            <a:ext cx="10515599"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In the </a:t>
            </a:r>
            <a:r>
              <a:rPr kumimoji="0" lang="en-US" altLang="en-US" sz="1600" b="0" i="0" u="none" strike="noStrike" cap="none" normalizeH="0" baseline="0" dirty="0">
                <a:ln>
                  <a:noFill/>
                </a:ln>
                <a:solidFill>
                  <a:srgbClr val="DC143C"/>
                </a:solidFill>
                <a:effectLst/>
                <a:latin typeface="Times New Roman" panose="02020603050405020304" pitchFamily="18" charset="0"/>
                <a:cs typeface="Times New Roman" panose="02020603050405020304" pitchFamily="18" charset="0"/>
              </a:rPr>
              <a:t>print()</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function, you output multiple variables, separated by a comma:</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8" name="Rectangle 7">
            <a:extLst>
              <a:ext uri="{FF2B5EF4-FFF2-40B4-BE49-F238E27FC236}">
                <a16:creationId xmlns:a16="http://schemas.microsoft.com/office/drawing/2014/main" id="{EFC0B893-9D32-4927-81D4-A3F6FCF67976}"/>
              </a:ext>
            </a:extLst>
          </p:cNvPr>
          <p:cNvSpPr/>
          <p:nvPr/>
        </p:nvSpPr>
        <p:spPr>
          <a:xfrm>
            <a:off x="158749" y="3048941"/>
            <a:ext cx="6096000" cy="1815882"/>
          </a:xfrm>
          <a:prstGeom prst="rect">
            <a:avLst/>
          </a:prstGeom>
        </p:spPr>
        <p:txBody>
          <a:bodyPr>
            <a:spAutoFit/>
          </a:bodyPr>
          <a:lstStyle/>
          <a:p>
            <a:r>
              <a:rPr lang="en-IN" sz="1600" dirty="0">
                <a:latin typeface="Times New Roman" panose="02020603050405020304" pitchFamily="18" charset="0"/>
                <a:cs typeface="Times New Roman" panose="02020603050405020304" pitchFamily="18" charset="0"/>
              </a:rPr>
              <a:t>Example:</a:t>
            </a:r>
          </a:p>
          <a:p>
            <a:r>
              <a:rPr lang="en-IN" sz="1600" dirty="0">
                <a:latin typeface="Times New Roman" panose="02020603050405020304" pitchFamily="18" charset="0"/>
                <a:cs typeface="Times New Roman" panose="02020603050405020304" pitchFamily="18" charset="0"/>
              </a:rPr>
              <a:t>x = "Python"</a:t>
            </a:r>
          </a:p>
          <a:p>
            <a:r>
              <a:rPr lang="en-IN" sz="1600" dirty="0">
                <a:latin typeface="Times New Roman" panose="02020603050405020304" pitchFamily="18" charset="0"/>
                <a:cs typeface="Times New Roman" panose="02020603050405020304" pitchFamily="18" charset="0"/>
              </a:rPr>
              <a:t>y = "is"</a:t>
            </a:r>
          </a:p>
          <a:p>
            <a:r>
              <a:rPr lang="en-IN" sz="1600" dirty="0">
                <a:latin typeface="Times New Roman" panose="02020603050405020304" pitchFamily="18" charset="0"/>
                <a:cs typeface="Times New Roman" panose="02020603050405020304" pitchFamily="18" charset="0"/>
              </a:rPr>
              <a:t>z = "awesome"</a:t>
            </a:r>
          </a:p>
          <a:p>
            <a:r>
              <a:rPr lang="en-IN" sz="1600" dirty="0">
                <a:latin typeface="Times New Roman" panose="02020603050405020304" pitchFamily="18" charset="0"/>
                <a:cs typeface="Times New Roman" panose="02020603050405020304" pitchFamily="18" charset="0"/>
              </a:rPr>
              <a:t>print(x, y, z)</a:t>
            </a:r>
          </a:p>
          <a:p>
            <a:r>
              <a:rPr lang="en-IN" sz="1600" dirty="0">
                <a:latin typeface="Times New Roman" panose="02020603050405020304" pitchFamily="18" charset="0"/>
                <a:cs typeface="Times New Roman" panose="02020603050405020304" pitchFamily="18" charset="0"/>
              </a:rPr>
              <a:t>Output:</a:t>
            </a:r>
          </a:p>
          <a:p>
            <a:r>
              <a:rPr lang="en-IN" sz="1600" dirty="0">
                <a:latin typeface="Times New Roman" panose="02020603050405020304" pitchFamily="18" charset="0"/>
                <a:cs typeface="Times New Roman" panose="02020603050405020304" pitchFamily="18" charset="0"/>
              </a:rPr>
              <a:t>Python is awesome</a:t>
            </a:r>
          </a:p>
        </p:txBody>
      </p:sp>
      <p:sp>
        <p:nvSpPr>
          <p:cNvPr id="9" name="Rectangle 4">
            <a:extLst>
              <a:ext uri="{FF2B5EF4-FFF2-40B4-BE49-F238E27FC236}">
                <a16:creationId xmlns:a16="http://schemas.microsoft.com/office/drawing/2014/main" id="{3C59A026-FEDC-4C99-973D-B8B1373F0FA9}"/>
              </a:ext>
            </a:extLst>
          </p:cNvPr>
          <p:cNvSpPr>
            <a:spLocks noChangeArrowheads="1"/>
          </p:cNvSpPr>
          <p:nvPr/>
        </p:nvSpPr>
        <p:spPr bwMode="auto">
          <a:xfrm>
            <a:off x="-1" y="4897279"/>
            <a:ext cx="10280074" cy="20928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You can also use the </a:t>
            </a:r>
            <a:r>
              <a:rPr kumimoji="0" lang="en-US" altLang="en-US" sz="1600" b="0" i="0" u="none" strike="noStrike" cap="none" normalizeH="0" baseline="0" dirty="0">
                <a:ln>
                  <a:noFill/>
                </a:ln>
                <a:solidFill>
                  <a:srgbClr val="DC143C"/>
                </a:solidFill>
                <a:effectLst/>
                <a:latin typeface="Times New Roman" panose="02020603050405020304" pitchFamily="18" charset="0"/>
                <a:cs typeface="Times New Roman" panose="02020603050405020304" pitchFamily="18" charset="0"/>
              </a:rPr>
              <a:t>+</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operator to output multiple variables:</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lvl="0"/>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x = "Python "</a:t>
            </a:r>
          </a:p>
          <a:p>
            <a:pPr lvl="0"/>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y = "is "</a:t>
            </a:r>
          </a:p>
          <a:p>
            <a:pPr lvl="0"/>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z = "awesome"</a:t>
            </a:r>
          </a:p>
          <a:p>
            <a:pPr lvl="0"/>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print(x + y + z) </a:t>
            </a:r>
          </a:p>
          <a:p>
            <a:pPr lvl="0"/>
            <a:r>
              <a:rPr lang="en-US" altLang="en-US" sz="1600" dirty="0">
                <a:latin typeface="Times New Roman" panose="02020603050405020304" pitchFamily="18" charset="0"/>
                <a:cs typeface="Times New Roman" panose="02020603050405020304" pitchFamily="18" charset="0"/>
              </a:rPr>
              <a:t>Output: </a:t>
            </a:r>
            <a:r>
              <a:rPr lang="en-IN" dirty="0"/>
              <a:t>Python is awesome</a:t>
            </a:r>
          </a:p>
          <a:p>
            <a:r>
              <a:rPr kumimoji="0" lang="en-IN"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Note:</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Notice the space character after </a:t>
            </a:r>
            <a:r>
              <a:rPr kumimoji="0" lang="en-US" altLang="en-US" sz="1600" b="0" i="0" u="none" strike="noStrike" cap="none" normalizeH="0" baseline="0" dirty="0">
                <a:ln>
                  <a:noFill/>
                </a:ln>
                <a:solidFill>
                  <a:srgbClr val="DC143C"/>
                </a:solidFill>
                <a:effectLst/>
                <a:latin typeface="Times New Roman" panose="02020603050405020304" pitchFamily="18" charset="0"/>
                <a:cs typeface="Times New Roman" panose="02020603050405020304" pitchFamily="18" charset="0"/>
              </a:rPr>
              <a:t>"Python "</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and </a:t>
            </a:r>
            <a:r>
              <a:rPr kumimoji="0" lang="en-US" altLang="en-US" sz="1600" b="0" i="0" u="none" strike="noStrike" cap="none" normalizeH="0" baseline="0" dirty="0">
                <a:ln>
                  <a:noFill/>
                </a:ln>
                <a:solidFill>
                  <a:srgbClr val="DC143C"/>
                </a:solidFill>
                <a:effectLst/>
                <a:latin typeface="Times New Roman" panose="02020603050405020304" pitchFamily="18" charset="0"/>
                <a:cs typeface="Times New Roman" panose="02020603050405020304" pitchFamily="18" charset="0"/>
              </a:rPr>
              <a:t>"is "</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without them the result would be "</a:t>
            </a:r>
            <a:r>
              <a:rPr kumimoji="0" lang="en-US" altLang="en-US" sz="16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Pythonisawesome</a:t>
            </a:r>
            <a:r>
              <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lvl="0"/>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9935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19DE0-5010-4F61-8E2F-7353DD8E7E9C}"/>
              </a:ext>
            </a:extLst>
          </p:cNvPr>
          <p:cNvSpPr>
            <a:spLocks noGrp="1"/>
          </p:cNvSpPr>
          <p:nvPr>
            <p:ph type="title"/>
          </p:nvPr>
        </p:nvSpPr>
        <p:spPr>
          <a:xfrm>
            <a:off x="0" y="18256"/>
            <a:ext cx="10515600" cy="662782"/>
          </a:xfrm>
        </p:spPr>
        <p:txBody>
          <a:bodyPr>
            <a:normAutofit/>
          </a:bodyPr>
          <a:lstStyle/>
          <a:p>
            <a:r>
              <a:rPr lang="en-IN" sz="4000" dirty="0">
                <a:latin typeface="Times New Roman" panose="02020603050405020304" pitchFamily="18" charset="0"/>
                <a:cs typeface="Times New Roman" panose="02020603050405020304" pitchFamily="18" charset="0"/>
              </a:rPr>
              <a:t>Python - Output Variables</a:t>
            </a:r>
            <a:endParaRPr lang="en-IN" sz="4000" dirty="0"/>
          </a:p>
        </p:txBody>
      </p:sp>
      <p:sp>
        <p:nvSpPr>
          <p:cNvPr id="3" name="Content Placeholder 2">
            <a:extLst>
              <a:ext uri="{FF2B5EF4-FFF2-40B4-BE49-F238E27FC236}">
                <a16:creationId xmlns:a16="http://schemas.microsoft.com/office/drawing/2014/main" id="{13498E73-FFFA-4A5A-8CEC-AD3E171E677E}"/>
              </a:ext>
            </a:extLst>
          </p:cNvPr>
          <p:cNvSpPr>
            <a:spLocks noGrp="1"/>
          </p:cNvSpPr>
          <p:nvPr>
            <p:ph idx="1"/>
          </p:nvPr>
        </p:nvSpPr>
        <p:spPr>
          <a:xfrm>
            <a:off x="131618" y="681037"/>
            <a:ext cx="11797146" cy="5996853"/>
          </a:xfrm>
        </p:spPr>
        <p:txBody>
          <a:bodyPr>
            <a:normAutofit/>
          </a:bodyPr>
          <a:lstStyle/>
          <a:p>
            <a:r>
              <a:rPr lang="en-IN" sz="1600" dirty="0">
                <a:latin typeface="Times New Roman" panose="02020603050405020304" pitchFamily="18" charset="0"/>
                <a:cs typeface="Times New Roman" panose="02020603050405020304" pitchFamily="18" charset="0"/>
              </a:rPr>
              <a:t>For numbers, the + character works as a mathematical operator:</a:t>
            </a:r>
          </a:p>
          <a:p>
            <a:pPr marL="0" indent="0">
              <a:buNone/>
            </a:pPr>
            <a:r>
              <a:rPr lang="es-ES" sz="1600" dirty="0">
                <a:latin typeface="Times New Roman" panose="02020603050405020304" pitchFamily="18" charset="0"/>
                <a:cs typeface="Times New Roman" panose="02020603050405020304" pitchFamily="18" charset="0"/>
              </a:rPr>
              <a:t>x = 5</a:t>
            </a:r>
          </a:p>
          <a:p>
            <a:pPr marL="0" indent="0">
              <a:buNone/>
            </a:pPr>
            <a:r>
              <a:rPr lang="es-ES" sz="1600" dirty="0">
                <a:latin typeface="Times New Roman" panose="02020603050405020304" pitchFamily="18" charset="0"/>
                <a:cs typeface="Times New Roman" panose="02020603050405020304" pitchFamily="18" charset="0"/>
              </a:rPr>
              <a:t>y = 10</a:t>
            </a:r>
          </a:p>
          <a:p>
            <a:pPr marL="0" indent="0">
              <a:buNone/>
            </a:pPr>
            <a:r>
              <a:rPr lang="es-ES" sz="1600" dirty="0" err="1">
                <a:latin typeface="Times New Roman" panose="02020603050405020304" pitchFamily="18" charset="0"/>
                <a:cs typeface="Times New Roman" panose="02020603050405020304" pitchFamily="18" charset="0"/>
              </a:rPr>
              <a:t>print</a:t>
            </a:r>
            <a:r>
              <a:rPr lang="es-ES" sz="1600" dirty="0">
                <a:latin typeface="Times New Roman" panose="02020603050405020304" pitchFamily="18" charset="0"/>
                <a:cs typeface="Times New Roman" panose="02020603050405020304" pitchFamily="18" charset="0"/>
              </a:rPr>
              <a:t>(x + y)</a:t>
            </a:r>
          </a:p>
          <a:p>
            <a:pPr marL="0" indent="0">
              <a:buNone/>
            </a:pPr>
            <a:r>
              <a:rPr lang="es-ES" sz="1600" dirty="0">
                <a:latin typeface="Times New Roman" panose="02020603050405020304" pitchFamily="18" charset="0"/>
                <a:cs typeface="Times New Roman" panose="02020603050405020304" pitchFamily="18" charset="0"/>
              </a:rPr>
              <a:t>Output:</a:t>
            </a:r>
            <a:r>
              <a:rPr lang="en-IN" sz="1600" dirty="0">
                <a:latin typeface="Times New Roman" panose="02020603050405020304" pitchFamily="18" charset="0"/>
                <a:cs typeface="Times New Roman" panose="02020603050405020304" pitchFamily="18" charset="0"/>
              </a:rPr>
              <a:t>15</a:t>
            </a:r>
          </a:p>
          <a:p>
            <a:pPr marL="0" indent="0">
              <a:buNone/>
            </a:pPr>
            <a:r>
              <a:rPr lang="en-IN" sz="1600" dirty="0">
                <a:solidFill>
                  <a:srgbClr val="C00000"/>
                </a:solidFill>
                <a:latin typeface="Times New Roman" panose="02020603050405020304" pitchFamily="18" charset="0"/>
                <a:cs typeface="Times New Roman" panose="02020603050405020304" pitchFamily="18" charset="0"/>
              </a:rPr>
              <a:t>Note:</a:t>
            </a:r>
            <a:r>
              <a:rPr lang="en-IN" sz="1600" dirty="0">
                <a:latin typeface="Times New Roman" panose="02020603050405020304" pitchFamily="18" charset="0"/>
                <a:cs typeface="Times New Roman" panose="02020603050405020304" pitchFamily="18" charset="0"/>
              </a:rPr>
              <a:t> In the print() function, when you try to combine a string and a number with the + operator, Python will give you an error:</a:t>
            </a:r>
          </a:p>
          <a:p>
            <a:pPr marL="0" indent="0">
              <a:buNone/>
            </a:pPr>
            <a:r>
              <a:rPr lang="en-IN" sz="1600" dirty="0">
                <a:latin typeface="Times New Roman" panose="02020603050405020304" pitchFamily="18" charset="0"/>
                <a:cs typeface="Times New Roman" panose="02020603050405020304" pitchFamily="18" charset="0"/>
              </a:rPr>
              <a:t>Example</a:t>
            </a:r>
          </a:p>
          <a:p>
            <a:pPr marL="0" indent="0">
              <a:buNone/>
            </a:pPr>
            <a:r>
              <a:rPr lang="es-ES" sz="1600" dirty="0">
                <a:latin typeface="Times New Roman" panose="02020603050405020304" pitchFamily="18" charset="0"/>
                <a:cs typeface="Times New Roman" panose="02020603050405020304" pitchFamily="18" charset="0"/>
              </a:rPr>
              <a:t>x = 5</a:t>
            </a:r>
          </a:p>
          <a:p>
            <a:pPr marL="0" indent="0">
              <a:buNone/>
            </a:pPr>
            <a:r>
              <a:rPr lang="es-ES" sz="1600" dirty="0">
                <a:latin typeface="Times New Roman" panose="02020603050405020304" pitchFamily="18" charset="0"/>
                <a:cs typeface="Times New Roman" panose="02020603050405020304" pitchFamily="18" charset="0"/>
              </a:rPr>
              <a:t>y = "John"</a:t>
            </a:r>
          </a:p>
          <a:p>
            <a:pPr marL="0" indent="0">
              <a:buNone/>
            </a:pPr>
            <a:r>
              <a:rPr lang="es-ES" sz="1600" dirty="0" err="1">
                <a:latin typeface="Times New Roman" panose="02020603050405020304" pitchFamily="18" charset="0"/>
                <a:cs typeface="Times New Roman" panose="02020603050405020304" pitchFamily="18" charset="0"/>
              </a:rPr>
              <a:t>print</a:t>
            </a:r>
            <a:r>
              <a:rPr lang="es-ES" sz="1600" dirty="0">
                <a:latin typeface="Times New Roman" panose="02020603050405020304" pitchFamily="18" charset="0"/>
                <a:cs typeface="Times New Roman" panose="02020603050405020304" pitchFamily="18" charset="0"/>
              </a:rPr>
              <a:t>(x + y)</a:t>
            </a:r>
          </a:p>
          <a:p>
            <a:pPr marL="0" indent="0">
              <a:buNone/>
            </a:pPr>
            <a:r>
              <a:rPr lang="es-ES" sz="1600" dirty="0">
                <a:latin typeface="Times New Roman" panose="02020603050405020304" pitchFamily="18" charset="0"/>
                <a:cs typeface="Times New Roman" panose="02020603050405020304" pitchFamily="18" charset="0"/>
              </a:rPr>
              <a:t>Output:</a:t>
            </a:r>
            <a:r>
              <a:rPr lang="en-IN" sz="1600" dirty="0" err="1">
                <a:latin typeface="Times New Roman" panose="02020603050405020304" pitchFamily="18" charset="0"/>
                <a:cs typeface="Times New Roman" panose="02020603050405020304" pitchFamily="18" charset="0"/>
              </a:rPr>
              <a:t>TypeError</a:t>
            </a:r>
            <a:r>
              <a:rPr lang="en-IN" sz="1600" dirty="0">
                <a:latin typeface="Times New Roman" panose="02020603050405020304" pitchFamily="18" charset="0"/>
                <a:cs typeface="Times New Roman" panose="02020603050405020304" pitchFamily="18" charset="0"/>
              </a:rPr>
              <a:t>: unsupported operand type(s) for +: 'int' and 'str’</a:t>
            </a:r>
          </a:p>
          <a:p>
            <a:pPr>
              <a:lnSpc>
                <a:spcPct val="160000"/>
              </a:lnSpc>
            </a:pPr>
            <a:r>
              <a:rPr lang="en-IN" sz="1600" dirty="0">
                <a:latin typeface="Times New Roman" panose="02020603050405020304" pitchFamily="18" charset="0"/>
                <a:cs typeface="Times New Roman" panose="02020603050405020304" pitchFamily="18" charset="0"/>
              </a:rPr>
              <a:t>The best way to output multiple variables in the print() function is to separate them with commas, which even support different data types:</a:t>
            </a:r>
          </a:p>
          <a:p>
            <a:pPr marL="0" indent="0">
              <a:lnSpc>
                <a:spcPct val="100000"/>
              </a:lnSpc>
              <a:buNone/>
            </a:pPr>
            <a:r>
              <a:rPr lang="es-ES" sz="1600" dirty="0">
                <a:latin typeface="Times New Roman" panose="02020603050405020304" pitchFamily="18" charset="0"/>
                <a:cs typeface="Times New Roman" panose="02020603050405020304" pitchFamily="18" charset="0"/>
              </a:rPr>
              <a:t>x = 5</a:t>
            </a:r>
          </a:p>
          <a:p>
            <a:pPr marL="0" indent="0">
              <a:lnSpc>
                <a:spcPct val="100000"/>
              </a:lnSpc>
              <a:buNone/>
            </a:pPr>
            <a:r>
              <a:rPr lang="es-ES" sz="1600" dirty="0">
                <a:latin typeface="Times New Roman" panose="02020603050405020304" pitchFamily="18" charset="0"/>
                <a:cs typeface="Times New Roman" panose="02020603050405020304" pitchFamily="18" charset="0"/>
              </a:rPr>
              <a:t>y = "John"</a:t>
            </a:r>
          </a:p>
          <a:p>
            <a:pPr marL="0" indent="0">
              <a:lnSpc>
                <a:spcPct val="100000"/>
              </a:lnSpc>
              <a:buNone/>
            </a:pPr>
            <a:r>
              <a:rPr lang="es-ES" sz="1600" dirty="0" err="1">
                <a:latin typeface="Times New Roman" panose="02020603050405020304" pitchFamily="18" charset="0"/>
                <a:cs typeface="Times New Roman" panose="02020603050405020304" pitchFamily="18" charset="0"/>
              </a:rPr>
              <a:t>print</a:t>
            </a:r>
            <a:r>
              <a:rPr lang="es-ES" sz="1600" dirty="0">
                <a:latin typeface="Times New Roman" panose="02020603050405020304" pitchFamily="18" charset="0"/>
                <a:cs typeface="Times New Roman" panose="02020603050405020304" pitchFamily="18" charset="0"/>
              </a:rPr>
              <a:t>(x, y)</a:t>
            </a:r>
          </a:p>
          <a:p>
            <a:pPr marL="0" indent="0">
              <a:lnSpc>
                <a:spcPct val="100000"/>
              </a:lnSpc>
              <a:buNone/>
            </a:pPr>
            <a:r>
              <a:rPr lang="es-ES" sz="1600" dirty="0">
                <a:latin typeface="Times New Roman" panose="02020603050405020304" pitchFamily="18" charset="0"/>
                <a:cs typeface="Times New Roman" panose="02020603050405020304" pitchFamily="18" charset="0"/>
              </a:rPr>
              <a:t>Output:</a:t>
            </a:r>
            <a:r>
              <a:rPr lang="en-IN" dirty="0"/>
              <a:t> </a:t>
            </a:r>
            <a:r>
              <a:rPr lang="en-IN" sz="1600" dirty="0">
                <a:latin typeface="Times New Roman" panose="02020603050405020304" pitchFamily="18" charset="0"/>
                <a:cs typeface="Times New Roman" panose="02020603050405020304" pitchFamily="18" charset="0"/>
              </a:rPr>
              <a:t>5 John</a:t>
            </a:r>
            <a:endParaRPr lang="es-ES" sz="1600" dirty="0">
              <a:latin typeface="Times New Roman" panose="02020603050405020304" pitchFamily="18" charset="0"/>
              <a:cs typeface="Times New Roman" panose="02020603050405020304" pitchFamily="18" charset="0"/>
            </a:endParaRPr>
          </a:p>
          <a:p>
            <a:pPr>
              <a:lnSpc>
                <a:spcPct val="160000"/>
              </a:lnSpc>
            </a:pP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19179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78C28-CED3-4CE2-9338-87C2044A2A77}"/>
              </a:ext>
            </a:extLst>
          </p:cNvPr>
          <p:cNvSpPr>
            <a:spLocks noGrp="1"/>
          </p:cNvSpPr>
          <p:nvPr>
            <p:ph type="title"/>
          </p:nvPr>
        </p:nvSpPr>
        <p:spPr>
          <a:xfrm>
            <a:off x="0" y="18255"/>
            <a:ext cx="10515600" cy="1325563"/>
          </a:xfrm>
        </p:spPr>
        <p:txBody>
          <a:bodyPr>
            <a:normAutofit/>
          </a:bodyPr>
          <a:lstStyle/>
          <a:p>
            <a:r>
              <a:rPr lang="en-IN" sz="4000" dirty="0"/>
              <a:t>Python - Global Variables</a:t>
            </a:r>
            <a:br>
              <a:rPr lang="en-IN" sz="4000" dirty="0"/>
            </a:br>
            <a:endParaRPr lang="en-IN" sz="4000" dirty="0"/>
          </a:p>
        </p:txBody>
      </p:sp>
      <p:sp>
        <p:nvSpPr>
          <p:cNvPr id="3" name="Content Placeholder 2">
            <a:extLst>
              <a:ext uri="{FF2B5EF4-FFF2-40B4-BE49-F238E27FC236}">
                <a16:creationId xmlns:a16="http://schemas.microsoft.com/office/drawing/2014/main" id="{DCEDBDFF-3E48-43A2-8FD9-610823BB12A1}"/>
              </a:ext>
            </a:extLst>
          </p:cNvPr>
          <p:cNvSpPr>
            <a:spLocks noGrp="1"/>
          </p:cNvSpPr>
          <p:nvPr>
            <p:ph idx="1"/>
          </p:nvPr>
        </p:nvSpPr>
        <p:spPr>
          <a:xfrm>
            <a:off x="187036" y="681036"/>
            <a:ext cx="11817927" cy="5983000"/>
          </a:xfrm>
        </p:spPr>
        <p:txBody>
          <a:bodyPr>
            <a:normAutofit fontScale="92500" lnSpcReduction="20000"/>
          </a:bodyPr>
          <a:lstStyle/>
          <a:p>
            <a:r>
              <a:rPr lang="en-IN" sz="1800" b="1" dirty="0">
                <a:latin typeface="Times New Roman" panose="02020603050405020304" pitchFamily="18" charset="0"/>
                <a:cs typeface="Times New Roman" panose="02020603050405020304" pitchFamily="18" charset="0"/>
              </a:rPr>
              <a:t>Variables that are created outside of a function (as in all of the examples above) are known as global variables. Global variables can be used by everyone, both inside of functions and outside.</a:t>
            </a:r>
          </a:p>
          <a:p>
            <a:pPr marL="0" indent="0">
              <a:buNone/>
            </a:pPr>
            <a:r>
              <a:rPr lang="en-IN" sz="1800" b="1" dirty="0">
                <a:latin typeface="Times New Roman" panose="02020603050405020304" pitchFamily="18" charset="0"/>
                <a:cs typeface="Times New Roman" panose="02020603050405020304" pitchFamily="18" charset="0"/>
              </a:rPr>
              <a:t>Example: Create a variable outside of a function, and use it inside the function</a:t>
            </a:r>
          </a:p>
          <a:p>
            <a:pPr marL="0" indent="0">
              <a:buNone/>
            </a:pPr>
            <a:r>
              <a:rPr lang="en-IN" sz="1800" b="1" dirty="0">
                <a:latin typeface="Times New Roman" panose="02020603050405020304" pitchFamily="18" charset="0"/>
                <a:cs typeface="Times New Roman" panose="02020603050405020304" pitchFamily="18" charset="0"/>
              </a:rPr>
              <a:t>x = "awesome"</a:t>
            </a:r>
          </a:p>
          <a:p>
            <a:pPr marL="0" indent="0">
              <a:buNone/>
            </a:pPr>
            <a:r>
              <a:rPr lang="en-IN" sz="1800" b="1" dirty="0">
                <a:latin typeface="Times New Roman" panose="02020603050405020304" pitchFamily="18" charset="0"/>
                <a:cs typeface="Times New Roman" panose="02020603050405020304" pitchFamily="18" charset="0"/>
              </a:rPr>
              <a:t>def </a:t>
            </a:r>
            <a:r>
              <a:rPr lang="en-IN" sz="1800" b="1" dirty="0" err="1">
                <a:latin typeface="Times New Roman" panose="02020603050405020304" pitchFamily="18" charset="0"/>
                <a:cs typeface="Times New Roman" panose="02020603050405020304" pitchFamily="18" charset="0"/>
              </a:rPr>
              <a:t>myfunc</a:t>
            </a:r>
            <a:r>
              <a:rPr lang="en-IN" sz="1800" b="1" dirty="0">
                <a:latin typeface="Times New Roman" panose="02020603050405020304" pitchFamily="18" charset="0"/>
                <a:cs typeface="Times New Roman" panose="02020603050405020304" pitchFamily="18" charset="0"/>
              </a:rPr>
              <a:t>():</a:t>
            </a:r>
          </a:p>
          <a:p>
            <a:pPr marL="0" indent="0">
              <a:buNone/>
            </a:pPr>
            <a:r>
              <a:rPr lang="en-IN" sz="1800" b="1" dirty="0">
                <a:latin typeface="Times New Roman" panose="02020603050405020304" pitchFamily="18" charset="0"/>
                <a:cs typeface="Times New Roman" panose="02020603050405020304" pitchFamily="18" charset="0"/>
              </a:rPr>
              <a:t>  print("Python is " + x)</a:t>
            </a:r>
          </a:p>
          <a:p>
            <a:pPr marL="0" indent="0">
              <a:buNone/>
            </a:pPr>
            <a:r>
              <a:rPr lang="en-IN" sz="1800" b="1" dirty="0" err="1">
                <a:latin typeface="Times New Roman" panose="02020603050405020304" pitchFamily="18" charset="0"/>
                <a:cs typeface="Times New Roman" panose="02020603050405020304" pitchFamily="18" charset="0"/>
              </a:rPr>
              <a:t>myfunc</a:t>
            </a:r>
            <a:r>
              <a:rPr lang="en-IN" sz="1800" b="1" dirty="0">
                <a:latin typeface="Times New Roman" panose="02020603050405020304" pitchFamily="18" charset="0"/>
                <a:cs typeface="Times New Roman" panose="02020603050405020304" pitchFamily="18" charset="0"/>
              </a:rPr>
              <a:t>()</a:t>
            </a:r>
          </a:p>
          <a:p>
            <a:pPr marL="0" indent="0">
              <a:buNone/>
            </a:pPr>
            <a:r>
              <a:rPr lang="en-IN" sz="1800" b="1" dirty="0">
                <a:latin typeface="Times New Roman" panose="02020603050405020304" pitchFamily="18" charset="0"/>
                <a:cs typeface="Times New Roman" panose="02020603050405020304" pitchFamily="18" charset="0"/>
              </a:rPr>
              <a:t>Output: Python is awesome</a:t>
            </a:r>
          </a:p>
          <a:p>
            <a:r>
              <a:rPr lang="en-IN" sz="1800" b="1" dirty="0">
                <a:solidFill>
                  <a:srgbClr val="002060"/>
                </a:solidFill>
                <a:latin typeface="Times New Roman" panose="02020603050405020304" pitchFamily="18" charset="0"/>
                <a:cs typeface="Times New Roman" panose="02020603050405020304" pitchFamily="18" charset="0"/>
              </a:rPr>
              <a:t>If you create a variable with the same name inside a function, this variable will be local, and can only be used inside the function. The global variable with the same name will remain as it was, global and with the original value.</a:t>
            </a:r>
          </a:p>
          <a:p>
            <a:pPr marL="0" indent="0">
              <a:buNone/>
            </a:pPr>
            <a:r>
              <a:rPr lang="en-IN" sz="1800" b="1" dirty="0">
                <a:solidFill>
                  <a:srgbClr val="002060"/>
                </a:solidFill>
                <a:latin typeface="Times New Roman" panose="02020603050405020304" pitchFamily="18" charset="0"/>
                <a:cs typeface="Times New Roman" panose="02020603050405020304" pitchFamily="18" charset="0"/>
              </a:rPr>
              <a:t>Example: Create a variable inside a function, with the same name as the global variable</a:t>
            </a:r>
          </a:p>
          <a:p>
            <a:pPr marL="0" indent="0">
              <a:buNone/>
            </a:pPr>
            <a:r>
              <a:rPr lang="en-IN" sz="1800" b="1" dirty="0">
                <a:solidFill>
                  <a:srgbClr val="002060"/>
                </a:solidFill>
                <a:latin typeface="Times New Roman" panose="02020603050405020304" pitchFamily="18" charset="0"/>
                <a:cs typeface="Times New Roman" panose="02020603050405020304" pitchFamily="18" charset="0"/>
              </a:rPr>
              <a:t>x = "awesome"</a:t>
            </a:r>
          </a:p>
          <a:p>
            <a:pPr marL="0" indent="0">
              <a:buNone/>
            </a:pPr>
            <a:r>
              <a:rPr lang="en-IN" sz="1800" b="1" dirty="0">
                <a:solidFill>
                  <a:srgbClr val="002060"/>
                </a:solidFill>
                <a:latin typeface="Times New Roman" panose="02020603050405020304" pitchFamily="18" charset="0"/>
                <a:cs typeface="Times New Roman" panose="02020603050405020304" pitchFamily="18" charset="0"/>
              </a:rPr>
              <a:t>def </a:t>
            </a:r>
            <a:r>
              <a:rPr lang="en-IN" sz="1800" b="1" dirty="0" err="1">
                <a:solidFill>
                  <a:srgbClr val="002060"/>
                </a:solidFill>
                <a:latin typeface="Times New Roman" panose="02020603050405020304" pitchFamily="18" charset="0"/>
                <a:cs typeface="Times New Roman" panose="02020603050405020304" pitchFamily="18" charset="0"/>
              </a:rPr>
              <a:t>myfunc</a:t>
            </a:r>
            <a:r>
              <a:rPr lang="en-IN" sz="1800" b="1" dirty="0">
                <a:solidFill>
                  <a:srgbClr val="002060"/>
                </a:solidFill>
                <a:latin typeface="Times New Roman" panose="02020603050405020304" pitchFamily="18" charset="0"/>
                <a:cs typeface="Times New Roman" panose="02020603050405020304" pitchFamily="18" charset="0"/>
              </a:rPr>
              <a:t>():</a:t>
            </a:r>
          </a:p>
          <a:p>
            <a:pPr marL="0" indent="0">
              <a:buNone/>
            </a:pPr>
            <a:r>
              <a:rPr lang="en-IN" sz="1800" b="1" dirty="0">
                <a:solidFill>
                  <a:srgbClr val="002060"/>
                </a:solidFill>
                <a:latin typeface="Times New Roman" panose="02020603050405020304" pitchFamily="18" charset="0"/>
                <a:cs typeface="Times New Roman" panose="02020603050405020304" pitchFamily="18" charset="0"/>
              </a:rPr>
              <a:t>  x = "fantastic"</a:t>
            </a:r>
          </a:p>
          <a:p>
            <a:pPr marL="0" indent="0">
              <a:buNone/>
            </a:pPr>
            <a:r>
              <a:rPr lang="en-IN" sz="1800" b="1" dirty="0">
                <a:solidFill>
                  <a:srgbClr val="002060"/>
                </a:solidFill>
                <a:latin typeface="Times New Roman" panose="02020603050405020304" pitchFamily="18" charset="0"/>
                <a:cs typeface="Times New Roman" panose="02020603050405020304" pitchFamily="18" charset="0"/>
              </a:rPr>
              <a:t>  print("Python is " + x)</a:t>
            </a:r>
          </a:p>
          <a:p>
            <a:pPr marL="0" indent="0">
              <a:buNone/>
            </a:pPr>
            <a:r>
              <a:rPr lang="en-IN" sz="1800" b="1" dirty="0" err="1">
                <a:solidFill>
                  <a:srgbClr val="002060"/>
                </a:solidFill>
                <a:latin typeface="Times New Roman" panose="02020603050405020304" pitchFamily="18" charset="0"/>
                <a:cs typeface="Times New Roman" panose="02020603050405020304" pitchFamily="18" charset="0"/>
              </a:rPr>
              <a:t>myfunc</a:t>
            </a:r>
            <a:r>
              <a:rPr lang="en-IN" sz="1800" b="1" dirty="0">
                <a:solidFill>
                  <a:srgbClr val="002060"/>
                </a:solidFill>
                <a:latin typeface="Times New Roman" panose="02020603050405020304" pitchFamily="18" charset="0"/>
                <a:cs typeface="Times New Roman" panose="02020603050405020304" pitchFamily="18" charset="0"/>
              </a:rPr>
              <a:t>()</a:t>
            </a:r>
          </a:p>
          <a:p>
            <a:pPr marL="0" indent="0">
              <a:buNone/>
            </a:pPr>
            <a:r>
              <a:rPr lang="en-IN" sz="1800" b="1" dirty="0">
                <a:solidFill>
                  <a:srgbClr val="002060"/>
                </a:solidFill>
                <a:latin typeface="Times New Roman" panose="02020603050405020304" pitchFamily="18" charset="0"/>
                <a:cs typeface="Times New Roman" panose="02020603050405020304" pitchFamily="18" charset="0"/>
              </a:rPr>
              <a:t>print("Python is " + x)</a:t>
            </a:r>
          </a:p>
          <a:p>
            <a:pPr marL="0" indent="0">
              <a:buNone/>
            </a:pPr>
            <a:r>
              <a:rPr lang="en-IN" sz="1800" b="1" dirty="0">
                <a:solidFill>
                  <a:srgbClr val="002060"/>
                </a:solidFill>
                <a:latin typeface="Times New Roman" panose="02020603050405020304" pitchFamily="18" charset="0"/>
                <a:cs typeface="Times New Roman" panose="02020603050405020304" pitchFamily="18" charset="0"/>
              </a:rPr>
              <a:t>Output:</a:t>
            </a:r>
            <a:r>
              <a:rPr lang="en-IN" dirty="0">
                <a:solidFill>
                  <a:srgbClr val="002060"/>
                </a:solidFill>
              </a:rPr>
              <a:t> </a:t>
            </a:r>
            <a:r>
              <a:rPr lang="en-IN" sz="1700" b="1" dirty="0">
                <a:solidFill>
                  <a:srgbClr val="002060"/>
                </a:solidFill>
                <a:latin typeface="Times New Roman" panose="02020603050405020304" pitchFamily="18" charset="0"/>
                <a:cs typeface="Times New Roman" panose="02020603050405020304" pitchFamily="18" charset="0"/>
              </a:rPr>
              <a:t>Python is fantastic</a:t>
            </a:r>
            <a:br>
              <a:rPr lang="en-IN" sz="1700" b="1" dirty="0">
                <a:solidFill>
                  <a:srgbClr val="002060"/>
                </a:solidFill>
                <a:latin typeface="Times New Roman" panose="02020603050405020304" pitchFamily="18" charset="0"/>
                <a:cs typeface="Times New Roman" panose="02020603050405020304" pitchFamily="18" charset="0"/>
              </a:rPr>
            </a:br>
            <a:r>
              <a:rPr lang="en-IN" sz="1700" b="1" dirty="0">
                <a:solidFill>
                  <a:srgbClr val="002060"/>
                </a:solidFill>
                <a:latin typeface="Times New Roman" panose="02020603050405020304" pitchFamily="18" charset="0"/>
                <a:cs typeface="Times New Roman" panose="02020603050405020304" pitchFamily="18" charset="0"/>
              </a:rPr>
              <a:t>Python is awesome</a:t>
            </a:r>
          </a:p>
          <a:p>
            <a:pPr marL="0" indent="0">
              <a:buNone/>
            </a:pPr>
            <a:endParaRPr lang="en-IN" sz="1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82354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77FAA-D647-4A07-8E2C-AFCC1D364948}"/>
              </a:ext>
            </a:extLst>
          </p:cNvPr>
          <p:cNvSpPr>
            <a:spLocks noGrp="1"/>
          </p:cNvSpPr>
          <p:nvPr>
            <p:ph type="title"/>
          </p:nvPr>
        </p:nvSpPr>
        <p:spPr/>
        <p:txBody>
          <a:bodyPr/>
          <a:lstStyle/>
          <a:p>
            <a:r>
              <a:rPr lang="en-US" dirty="0"/>
              <a:t>Summary on Python variables</a:t>
            </a:r>
            <a:endParaRPr lang="en-IN" dirty="0"/>
          </a:p>
        </p:txBody>
      </p:sp>
      <p:sp>
        <p:nvSpPr>
          <p:cNvPr id="3" name="Content Placeholder 2">
            <a:extLst>
              <a:ext uri="{FF2B5EF4-FFF2-40B4-BE49-F238E27FC236}">
                <a16:creationId xmlns:a16="http://schemas.microsoft.com/office/drawing/2014/main" id="{BC39D270-3731-43B4-AEA2-FFDFD7CD4585}"/>
              </a:ext>
            </a:extLst>
          </p:cNvPr>
          <p:cNvSpPr>
            <a:spLocks noGrp="1"/>
          </p:cNvSpPr>
          <p:nvPr>
            <p:ph idx="1"/>
          </p:nvPr>
        </p:nvSpPr>
        <p:spPr>
          <a:xfrm>
            <a:off x="838200" y="1825624"/>
            <a:ext cx="10515600" cy="4838411"/>
          </a:xfrm>
        </p:spPr>
        <p:txBody>
          <a:bodyPr>
            <a:normAutofit/>
          </a:bodyPr>
          <a:lstStyle/>
          <a:p>
            <a:r>
              <a:rPr lang="en-US" sz="2000" dirty="0">
                <a:latin typeface="Times New Roman" panose="02020603050405020304" pitchFamily="18" charset="0"/>
                <a:cs typeface="Times New Roman" panose="02020603050405020304" pitchFamily="18" charset="0"/>
              </a:rPr>
              <a:t>A python variable must begin with a letter (a-z, A-Z) or underscore(_) followed by </a:t>
            </a:r>
            <a:r>
              <a:rPr lang="en-US" sz="2000" dirty="0" err="1">
                <a:latin typeface="Times New Roman" panose="02020603050405020304" pitchFamily="18" charset="0"/>
                <a:cs typeface="Times New Roman" panose="02020603050405020304" pitchFamily="18" charset="0"/>
              </a:rPr>
              <a:t>letters,numbers</a:t>
            </a:r>
            <a:r>
              <a:rPr lang="en-US" sz="2000" dirty="0">
                <a:latin typeface="Times New Roman" panose="02020603050405020304" pitchFamily="18" charset="0"/>
                <a:cs typeface="Times New Roman" panose="02020603050405020304" pitchFamily="18" charset="0"/>
              </a:rPr>
              <a:t> or underscores</a:t>
            </a:r>
          </a:p>
          <a:p>
            <a:r>
              <a:rPr lang="en-US" sz="2000" dirty="0">
                <a:latin typeface="Times New Roman" panose="02020603050405020304" pitchFamily="18" charset="0"/>
                <a:cs typeface="Times New Roman" panose="02020603050405020304" pitchFamily="18" charset="0"/>
              </a:rPr>
              <a:t>Python variables are case sensitive(Variable name </a:t>
            </a:r>
            <a:r>
              <a:rPr lang="en-US" sz="2000" dirty="0">
                <a:solidFill>
                  <a:srgbClr val="002060"/>
                </a:solidFill>
                <a:latin typeface="Times New Roman" panose="02020603050405020304" pitchFamily="18" charset="0"/>
                <a:cs typeface="Times New Roman" panose="02020603050405020304" pitchFamily="18" charset="0"/>
              </a:rPr>
              <a:t>sum</a:t>
            </a:r>
            <a:r>
              <a:rPr lang="en-US" sz="2000" dirty="0">
                <a:latin typeface="Times New Roman" panose="02020603050405020304" pitchFamily="18" charset="0"/>
                <a:cs typeface="Times New Roman" panose="02020603050405020304" pitchFamily="18" charset="0"/>
              </a:rPr>
              <a:t> and </a:t>
            </a:r>
            <a:r>
              <a:rPr lang="en-US" sz="2000" dirty="0">
                <a:solidFill>
                  <a:srgbClr val="002060"/>
                </a:solidFill>
                <a:latin typeface="Times New Roman" panose="02020603050405020304" pitchFamily="18" charset="0"/>
                <a:cs typeface="Times New Roman" panose="02020603050405020304" pitchFamily="18" charset="0"/>
              </a:rPr>
              <a:t>Sum</a:t>
            </a:r>
            <a:r>
              <a:rPr lang="en-US" sz="2000" dirty="0">
                <a:latin typeface="Times New Roman" panose="02020603050405020304" pitchFamily="18" charset="0"/>
                <a:cs typeface="Times New Roman" panose="02020603050405020304" pitchFamily="18" charset="0"/>
              </a:rPr>
              <a:t> are two different variables).</a:t>
            </a:r>
          </a:p>
          <a:p>
            <a:r>
              <a:rPr lang="en-US" sz="2000" dirty="0">
                <a:latin typeface="Times New Roman" panose="02020603050405020304" pitchFamily="18" charset="0"/>
                <a:cs typeface="Times New Roman" panose="02020603050405020304" pitchFamily="18" charset="0"/>
              </a:rPr>
              <a:t>Variables can be assigned values with the assignment statement. Foe </a:t>
            </a:r>
            <a:r>
              <a:rPr lang="en-US" sz="2000" dirty="0" err="1">
                <a:latin typeface="Times New Roman" panose="02020603050405020304" pitchFamily="18" charset="0"/>
                <a:cs typeface="Times New Roman" panose="02020603050405020304" pitchFamily="18" charset="0"/>
              </a:rPr>
              <a:t>Eg.</a:t>
            </a:r>
            <a:r>
              <a:rPr lang="en-US" sz="2000" dirty="0">
                <a:latin typeface="Times New Roman" panose="02020603050405020304" pitchFamily="18" charset="0"/>
                <a:cs typeface="Times New Roman" panose="02020603050405020304" pitchFamily="18" charset="0"/>
              </a:rPr>
              <a:t>: &gt;&gt;&gt;str = ‘Hello’!</a:t>
            </a:r>
          </a:p>
          <a:p>
            <a:pPr marL="0" indent="0">
              <a:buNone/>
            </a:pPr>
            <a:r>
              <a:rPr lang="en-US" sz="2000" dirty="0">
                <a:latin typeface="Times New Roman" panose="02020603050405020304" pitchFamily="18" charset="0"/>
                <a:cs typeface="Times New Roman" panose="02020603050405020304" pitchFamily="18" charset="0"/>
              </a:rPr>
              <a:t>	&gt;&gt;&gt;sum = 0</a:t>
            </a:r>
          </a:p>
          <a:p>
            <a:pPr marL="0" indent="0">
              <a:buNone/>
            </a:pPr>
            <a:r>
              <a:rPr lang="en-US" sz="2000" dirty="0">
                <a:latin typeface="Times New Roman" panose="02020603050405020304" pitchFamily="18" charset="0"/>
                <a:cs typeface="Times New Roman" panose="02020603050405020304" pitchFamily="18" charset="0"/>
              </a:rPr>
              <a:t>	&gt;&gt;&gt;term = 0.00025</a:t>
            </a:r>
          </a:p>
          <a:p>
            <a:pPr marL="0" indent="0">
              <a:buNone/>
            </a:pPr>
            <a:r>
              <a:rPr lang="en-US" sz="2000" dirty="0">
                <a:solidFill>
                  <a:srgbClr val="002060"/>
                </a:solidFill>
                <a:latin typeface="Times New Roman" panose="02020603050405020304" pitchFamily="18" charset="0"/>
                <a:cs typeface="Times New Roman" panose="02020603050405020304" pitchFamily="18" charset="0"/>
              </a:rPr>
              <a:t>The variable str holds a string ‘Hello’!, where as the variable sum holds an integer value() and the variable term holds a floating point value of 0.000025.</a:t>
            </a:r>
          </a:p>
          <a:p>
            <a:r>
              <a:rPr lang="en-IN" sz="2000" dirty="0">
                <a:latin typeface="Times New Roman" panose="02020603050405020304" pitchFamily="18" charset="0"/>
                <a:cs typeface="Times New Roman" panose="02020603050405020304" pitchFamily="18" charset="0"/>
              </a:rPr>
              <a:t>It is observed that no data type was specified while specifying the variables. This is because python decides the type of variable based upon the value that holds it at run </a:t>
            </a:r>
            <a:r>
              <a:rPr lang="en-IN" sz="2000" dirty="0" err="1">
                <a:latin typeface="Times New Roman" panose="02020603050405020304" pitchFamily="18" charset="0"/>
                <a:cs typeface="Times New Roman" panose="02020603050405020304" pitchFamily="18" charset="0"/>
              </a:rPr>
              <a:t>time.This</a:t>
            </a:r>
            <a:r>
              <a:rPr lang="en-IN" sz="2000" dirty="0">
                <a:latin typeface="Times New Roman" panose="02020603050405020304" pitchFamily="18" charset="0"/>
                <a:cs typeface="Times New Roman" panose="02020603050405020304" pitchFamily="18" charset="0"/>
              </a:rPr>
              <a:t> is known as Dynamic Type interpretation.</a:t>
            </a:r>
          </a:p>
        </p:txBody>
      </p:sp>
    </p:spTree>
    <p:extLst>
      <p:ext uri="{BB962C8B-B14F-4D97-AF65-F5344CB8AC3E}">
        <p14:creationId xmlns:p14="http://schemas.microsoft.com/office/powerpoint/2010/main" val="31460079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A32C5-4C83-4BCC-926A-898329EF6C5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Comments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828EFB2-B62A-4220-A233-301AA2F6B624}"/>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The comments in Python begins with pound (hash tag) # symbol. The comments in python is a natural language that tells the user/reader what a section of code does.</a:t>
            </a:r>
          </a:p>
          <a:p>
            <a:pPr marL="0" indent="0">
              <a:buNone/>
            </a:pPr>
            <a:r>
              <a:rPr lang="en-US" sz="2000" dirty="0">
                <a:solidFill>
                  <a:schemeClr val="accent6">
                    <a:lumMod val="50000"/>
                  </a:schemeClr>
                </a:solidFill>
                <a:latin typeface="Times New Roman" panose="02020603050405020304" pitchFamily="18" charset="0"/>
                <a:cs typeface="Times New Roman" panose="02020603050405020304" pitchFamily="18" charset="0"/>
              </a:rPr>
              <a:t>#Compute the simple interest</a:t>
            </a:r>
          </a:p>
          <a:p>
            <a:pPr marL="0" indent="0">
              <a:buNone/>
            </a:pPr>
            <a:r>
              <a:rPr lang="en-US" sz="2000" dirty="0" err="1">
                <a:latin typeface="Times New Roman" panose="02020603050405020304" pitchFamily="18" charset="0"/>
                <a:cs typeface="Times New Roman" panose="02020603050405020304" pitchFamily="18" charset="0"/>
              </a:rPr>
              <a:t>Simple_interest</a:t>
            </a:r>
            <a:r>
              <a:rPr lang="en-US" sz="2000" dirty="0">
                <a:latin typeface="Times New Roman" panose="02020603050405020304" pitchFamily="18" charset="0"/>
                <a:cs typeface="Times New Roman" panose="02020603050405020304" pitchFamily="18" charset="0"/>
              </a:rPr>
              <a:t> = (p*t*r)/100</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77870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99853-7EAC-439F-B75F-405AA256AFF3}"/>
              </a:ext>
            </a:extLst>
          </p:cNvPr>
          <p:cNvSpPr>
            <a:spLocks noGrp="1"/>
          </p:cNvSpPr>
          <p:nvPr>
            <p:ph type="title"/>
          </p:nvPr>
        </p:nvSpPr>
        <p:spPr>
          <a:xfrm>
            <a:off x="0" y="0"/>
            <a:ext cx="10515600" cy="761999"/>
          </a:xfrm>
        </p:spPr>
        <p:txBody>
          <a:bodyPr>
            <a:normAutofit/>
          </a:bodyPr>
          <a:lstStyle/>
          <a:p>
            <a:r>
              <a:rPr lang="en-US" sz="4000" dirty="0">
                <a:highlight>
                  <a:srgbClr val="FFFF00"/>
                </a:highlight>
                <a:latin typeface="Times New Roman" panose="02020603050405020304" pitchFamily="18" charset="0"/>
                <a:cs typeface="Times New Roman" panose="02020603050405020304" pitchFamily="18" charset="0"/>
              </a:rPr>
              <a:t>Python Data Types</a:t>
            </a:r>
            <a:endParaRPr lang="en-IN" sz="4000" dirty="0">
              <a:highlight>
                <a:srgbClr val="FFFF00"/>
              </a:highligh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34E0FCE-689B-4342-9B2D-91D6CC953A67}"/>
              </a:ext>
            </a:extLst>
          </p:cNvPr>
          <p:cNvPicPr>
            <a:picLocks noChangeAspect="1"/>
          </p:cNvPicPr>
          <p:nvPr/>
        </p:nvPicPr>
        <p:blipFill rotWithShape="1">
          <a:blip r:embed="rId2"/>
          <a:srcRect l="2408" t="21260" r="2406" b="5905"/>
          <a:stretch/>
        </p:blipFill>
        <p:spPr>
          <a:xfrm>
            <a:off x="443346" y="761999"/>
            <a:ext cx="10834254" cy="4405312"/>
          </a:xfrm>
          <a:prstGeom prst="rect">
            <a:avLst/>
          </a:prstGeom>
        </p:spPr>
      </p:pic>
    </p:spTree>
    <p:extLst>
      <p:ext uri="{BB962C8B-B14F-4D97-AF65-F5344CB8AC3E}">
        <p14:creationId xmlns:p14="http://schemas.microsoft.com/office/powerpoint/2010/main" val="3152067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C787D-E41C-44C2-BDFF-0CD0A17430A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Python Keywords</a:t>
            </a:r>
            <a:endParaRPr lang="en-IN" dirty="0"/>
          </a:p>
        </p:txBody>
      </p:sp>
      <p:sp>
        <p:nvSpPr>
          <p:cNvPr id="3" name="Content Placeholder 2">
            <a:extLst>
              <a:ext uri="{FF2B5EF4-FFF2-40B4-BE49-F238E27FC236}">
                <a16:creationId xmlns:a16="http://schemas.microsoft.com/office/drawing/2014/main" id="{176D059E-A9C3-4138-9B70-B5B31D40F062}"/>
              </a:ext>
            </a:extLst>
          </p:cNvPr>
          <p:cNvSpPr>
            <a:spLocks noGrp="1"/>
          </p:cNvSpPr>
          <p:nvPr>
            <p:ph idx="1"/>
          </p:nvPr>
        </p:nvSpPr>
        <p:spPr/>
        <p:txBody>
          <a:bodyPr/>
          <a:lstStyle/>
          <a:p>
            <a:r>
              <a:rPr lang="en-US" dirty="0">
                <a:highlight>
                  <a:srgbClr val="FFFF00"/>
                </a:highlight>
              </a:rPr>
              <a:t>Keywords are reserved words and they cannot be used as names for identifiers or programmer defined variables.</a:t>
            </a:r>
          </a:p>
          <a:p>
            <a:r>
              <a:rPr lang="en-US" dirty="0"/>
              <a:t>The keywords are listed in the </a:t>
            </a:r>
            <a:r>
              <a:rPr lang="en-US" dirty="0">
                <a:solidFill>
                  <a:srgbClr val="7030A0"/>
                </a:solidFill>
              </a:rPr>
              <a:t>Keyword module </a:t>
            </a:r>
            <a:r>
              <a:rPr lang="en-US" dirty="0"/>
              <a:t>and can be printed easily on python platform as shown below (in python shell)</a:t>
            </a:r>
          </a:p>
          <a:p>
            <a:pPr marL="0" indent="0">
              <a:buNone/>
            </a:pPr>
            <a:r>
              <a:rPr lang="en-IN" dirty="0">
                <a:solidFill>
                  <a:schemeClr val="accent6">
                    <a:lumMod val="50000"/>
                  </a:schemeClr>
                </a:solidFill>
              </a:rPr>
              <a:t>Import</a:t>
            </a:r>
            <a:r>
              <a:rPr lang="en-IN" dirty="0">
                <a:solidFill>
                  <a:srgbClr val="7030A0"/>
                </a:solidFill>
              </a:rPr>
              <a:t> </a:t>
            </a:r>
            <a:r>
              <a:rPr lang="en-IN" dirty="0"/>
              <a:t>keyword</a:t>
            </a:r>
          </a:p>
          <a:p>
            <a:pPr marL="0" indent="0">
              <a:buNone/>
            </a:pPr>
            <a:r>
              <a:rPr lang="en-IN" dirty="0">
                <a:solidFill>
                  <a:schemeClr val="accent6">
                    <a:lumMod val="50000"/>
                  </a:schemeClr>
                </a:solidFill>
              </a:rPr>
              <a:t>Print</a:t>
            </a:r>
            <a:r>
              <a:rPr lang="en-IN" dirty="0">
                <a:solidFill>
                  <a:srgbClr val="7030A0"/>
                </a:solidFill>
              </a:rPr>
              <a:t>(</a:t>
            </a:r>
            <a:r>
              <a:rPr lang="en-IN" dirty="0" err="1">
                <a:solidFill>
                  <a:srgbClr val="7030A0"/>
                </a:solidFill>
              </a:rPr>
              <a:t>keyword.kwlist</a:t>
            </a:r>
            <a:r>
              <a:rPr lang="en-IN" dirty="0">
                <a:solidFill>
                  <a:srgbClr val="7030A0"/>
                </a:solidFill>
              </a:rPr>
              <a:t>)</a:t>
            </a:r>
          </a:p>
        </p:txBody>
      </p:sp>
    </p:spTree>
    <p:extLst>
      <p:ext uri="{BB962C8B-B14F-4D97-AF65-F5344CB8AC3E}">
        <p14:creationId xmlns:p14="http://schemas.microsoft.com/office/powerpoint/2010/main" val="40785557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84BBB-8FBC-47C8-AE2A-8B9BC19BB252}"/>
              </a:ext>
            </a:extLst>
          </p:cNvPr>
          <p:cNvSpPr>
            <a:spLocks noGrp="1"/>
          </p:cNvSpPr>
          <p:nvPr>
            <p:ph type="title"/>
          </p:nvPr>
        </p:nvSpPr>
        <p:spPr>
          <a:xfrm>
            <a:off x="838200" y="365126"/>
            <a:ext cx="10515600" cy="826366"/>
          </a:xfrm>
        </p:spPr>
        <p:txBody>
          <a:bodyPr/>
          <a:lstStyle/>
          <a:p>
            <a:r>
              <a:rPr lang="en-US" dirty="0">
                <a:highlight>
                  <a:srgbClr val="FFFF00"/>
                </a:highlight>
                <a:latin typeface="Times New Roman" panose="02020603050405020304" pitchFamily="18" charset="0"/>
                <a:cs typeface="Times New Roman" panose="02020603050405020304" pitchFamily="18" charset="0"/>
              </a:rPr>
              <a:t>Python Data Types</a:t>
            </a:r>
            <a:endParaRPr lang="en-IN" dirty="0">
              <a:highlight>
                <a:srgbClr val="FFFF00"/>
              </a:highlight>
            </a:endParaRPr>
          </a:p>
        </p:txBody>
      </p:sp>
      <p:sp>
        <p:nvSpPr>
          <p:cNvPr id="3" name="Content Placeholder 2">
            <a:extLst>
              <a:ext uri="{FF2B5EF4-FFF2-40B4-BE49-F238E27FC236}">
                <a16:creationId xmlns:a16="http://schemas.microsoft.com/office/drawing/2014/main" id="{3708E6C9-D6A0-430F-8C6A-6F9ABE054850}"/>
              </a:ext>
            </a:extLst>
          </p:cNvPr>
          <p:cNvSpPr>
            <a:spLocks noGrp="1"/>
          </p:cNvSpPr>
          <p:nvPr>
            <p:ph idx="1"/>
          </p:nvPr>
        </p:nvSpPr>
        <p:spPr>
          <a:xfrm>
            <a:off x="360218" y="1825624"/>
            <a:ext cx="11485418" cy="5032375"/>
          </a:xfrm>
        </p:spPr>
        <p:txBody>
          <a:bodyPr>
            <a:normAutofit fontScale="92500"/>
          </a:bodyPr>
          <a:lstStyle/>
          <a:p>
            <a:r>
              <a:rPr lang="en-IN" dirty="0"/>
              <a:t>Built-in Data Types:</a:t>
            </a:r>
            <a:r>
              <a:rPr lang="en-IN" dirty="0">
                <a:highlight>
                  <a:srgbClr val="FFFF00"/>
                </a:highlight>
              </a:rPr>
              <a:t> In programming, data type is an important concept. Variables can store data of different types, and different types can do different </a:t>
            </a:r>
            <a:r>
              <a:rPr lang="en-IN" dirty="0" err="1">
                <a:highlight>
                  <a:srgbClr val="FFFF00"/>
                </a:highlight>
              </a:rPr>
              <a:t>things</a:t>
            </a:r>
            <a:r>
              <a:rPr lang="en-IN" dirty="0" err="1"/>
              <a:t>.Python</a:t>
            </a:r>
            <a:r>
              <a:rPr lang="en-IN" dirty="0"/>
              <a:t> has the following data types built-in by default, in these categories:</a:t>
            </a:r>
          </a:p>
          <a:p>
            <a:r>
              <a:rPr lang="en-IN" dirty="0"/>
              <a:t>Text Type:	str</a:t>
            </a:r>
          </a:p>
          <a:p>
            <a:r>
              <a:rPr lang="en-IN" dirty="0"/>
              <a:t>Numeric Types:	int, float, complex</a:t>
            </a:r>
          </a:p>
          <a:p>
            <a:r>
              <a:rPr lang="en-IN" dirty="0"/>
              <a:t>Sequence Types:	list, tuple, range</a:t>
            </a:r>
          </a:p>
          <a:p>
            <a:r>
              <a:rPr lang="en-IN" dirty="0"/>
              <a:t>Mapping Type:	</a:t>
            </a:r>
            <a:r>
              <a:rPr lang="en-IN" dirty="0" err="1"/>
              <a:t>dict</a:t>
            </a:r>
            <a:endParaRPr lang="en-IN" dirty="0"/>
          </a:p>
          <a:p>
            <a:r>
              <a:rPr lang="en-IN" dirty="0"/>
              <a:t>Set Types:	set, </a:t>
            </a:r>
            <a:r>
              <a:rPr lang="en-IN" dirty="0" err="1"/>
              <a:t>frozenset</a:t>
            </a:r>
            <a:endParaRPr lang="en-IN" dirty="0"/>
          </a:p>
          <a:p>
            <a:r>
              <a:rPr lang="en-IN" dirty="0"/>
              <a:t>Boolean Type:	bool</a:t>
            </a:r>
          </a:p>
          <a:p>
            <a:r>
              <a:rPr lang="en-IN" dirty="0"/>
              <a:t>Binary Types:	bytes, </a:t>
            </a:r>
            <a:r>
              <a:rPr lang="en-IN" dirty="0" err="1"/>
              <a:t>bytearray</a:t>
            </a:r>
            <a:r>
              <a:rPr lang="en-IN" dirty="0"/>
              <a:t>, </a:t>
            </a:r>
            <a:r>
              <a:rPr lang="en-IN" dirty="0" err="1"/>
              <a:t>memoryview</a:t>
            </a:r>
            <a:endParaRPr lang="en-IN" dirty="0"/>
          </a:p>
          <a:p>
            <a:r>
              <a:rPr lang="en-IN" dirty="0"/>
              <a:t>None Type:	</a:t>
            </a:r>
            <a:r>
              <a:rPr lang="en-IN" dirty="0" err="1"/>
              <a:t>NoneType</a:t>
            </a:r>
            <a:endParaRPr lang="en-IN" dirty="0"/>
          </a:p>
        </p:txBody>
      </p:sp>
    </p:spTree>
    <p:extLst>
      <p:ext uri="{BB962C8B-B14F-4D97-AF65-F5344CB8AC3E}">
        <p14:creationId xmlns:p14="http://schemas.microsoft.com/office/powerpoint/2010/main" val="4051331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BD10A-8D48-4249-9204-C6F5282C23FB}"/>
              </a:ext>
            </a:extLst>
          </p:cNvPr>
          <p:cNvSpPr>
            <a:spLocks noGrp="1"/>
          </p:cNvSpPr>
          <p:nvPr>
            <p:ph type="title"/>
          </p:nvPr>
        </p:nvSpPr>
        <p:spPr>
          <a:xfrm>
            <a:off x="838200" y="365125"/>
            <a:ext cx="10515600" cy="795033"/>
          </a:xfrm>
        </p:spPr>
        <p:txBody>
          <a:bodyPr/>
          <a:lstStyle/>
          <a:p>
            <a:r>
              <a:rPr lang="en-US" dirty="0">
                <a:highlight>
                  <a:srgbClr val="FFFF00"/>
                </a:highlight>
                <a:latin typeface="Times New Roman" panose="02020603050405020304" pitchFamily="18" charset="0"/>
                <a:cs typeface="Times New Roman" panose="02020603050405020304" pitchFamily="18" charset="0"/>
              </a:rPr>
              <a:t>Python Data Types</a:t>
            </a:r>
            <a:endParaRPr lang="en-IN" dirty="0">
              <a:highlight>
                <a:srgbClr val="FFFF00"/>
              </a:highlight>
            </a:endParaRPr>
          </a:p>
        </p:txBody>
      </p:sp>
      <p:sp>
        <p:nvSpPr>
          <p:cNvPr id="5" name="Rectangle 2">
            <a:extLst>
              <a:ext uri="{FF2B5EF4-FFF2-40B4-BE49-F238E27FC236}">
                <a16:creationId xmlns:a16="http://schemas.microsoft.com/office/drawing/2014/main" id="{E55FCE8B-11FD-4B47-AAAF-E2889C8A49C2}"/>
              </a:ext>
            </a:extLst>
          </p:cNvPr>
          <p:cNvSpPr>
            <a:spLocks noChangeArrowheads="1"/>
          </p:cNvSpPr>
          <p:nvPr/>
        </p:nvSpPr>
        <p:spPr bwMode="auto">
          <a:xfrm>
            <a:off x="187036" y="1095166"/>
            <a:ext cx="7335982" cy="79503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88872" rIns="0" bIns="88872"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Getting the Data Type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You can get the data type of any object by using the </a:t>
            </a:r>
            <a:r>
              <a:rPr kumimoji="0" lang="en-US" altLang="en-US" sz="2000" b="0" i="0" u="none" strike="noStrike" cap="none" normalizeH="0" baseline="0" dirty="0">
                <a:ln>
                  <a:noFill/>
                </a:ln>
                <a:solidFill>
                  <a:srgbClr val="DC143C"/>
                </a:solidFill>
                <a:effectLst/>
                <a:latin typeface="Times New Roman" panose="02020603050405020304" pitchFamily="18" charset="0"/>
                <a:cs typeface="Times New Roman" panose="02020603050405020304" pitchFamily="18" charset="0"/>
              </a:rPr>
              <a:t>type()</a:t>
            </a:r>
            <a:r>
              <a:rPr kumimoji="0" lang="en-US" altLang="en-US" sz="20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function:</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0D628944-4D79-48C9-A7FC-EA1AD801BBEE}"/>
              </a:ext>
            </a:extLst>
          </p:cNvPr>
          <p:cNvSpPr/>
          <p:nvPr/>
        </p:nvSpPr>
        <p:spPr>
          <a:xfrm>
            <a:off x="187036" y="1993480"/>
            <a:ext cx="6096000" cy="1200329"/>
          </a:xfrm>
          <a:prstGeom prst="rect">
            <a:avLst/>
          </a:prstGeom>
          <a:ln>
            <a:solidFill>
              <a:schemeClr val="tx1"/>
            </a:solidFill>
          </a:ln>
        </p:spPr>
        <p:txBody>
          <a:bodyPr>
            <a:spAutoFit/>
          </a:bodyPr>
          <a:lstStyle/>
          <a:p>
            <a:r>
              <a:rPr lang="nb-NO" dirty="0"/>
              <a:t>Example:</a:t>
            </a:r>
          </a:p>
          <a:p>
            <a:r>
              <a:rPr lang="nb-NO" dirty="0"/>
              <a:t>x = 5</a:t>
            </a:r>
          </a:p>
          <a:p>
            <a:r>
              <a:rPr lang="nb-NO" dirty="0"/>
              <a:t>print(type(x))</a:t>
            </a:r>
          </a:p>
          <a:p>
            <a:r>
              <a:rPr lang="nb-NO" dirty="0"/>
              <a:t>Output: </a:t>
            </a:r>
            <a:r>
              <a:rPr lang="en-IN" dirty="0"/>
              <a:t>&lt;class 'int'&gt;</a:t>
            </a:r>
          </a:p>
        </p:txBody>
      </p:sp>
      <p:sp>
        <p:nvSpPr>
          <p:cNvPr id="7" name="Rectangle 6">
            <a:extLst>
              <a:ext uri="{FF2B5EF4-FFF2-40B4-BE49-F238E27FC236}">
                <a16:creationId xmlns:a16="http://schemas.microsoft.com/office/drawing/2014/main" id="{56EC35CF-4C2F-49CC-9D44-A20B163AAA5E}"/>
              </a:ext>
            </a:extLst>
          </p:cNvPr>
          <p:cNvSpPr/>
          <p:nvPr/>
        </p:nvSpPr>
        <p:spPr>
          <a:xfrm>
            <a:off x="187036" y="3267901"/>
            <a:ext cx="6096000" cy="2031325"/>
          </a:xfrm>
          <a:prstGeom prst="rect">
            <a:avLst/>
          </a:prstGeom>
          <a:ln>
            <a:solidFill>
              <a:schemeClr val="tx1"/>
            </a:solidFill>
          </a:ln>
        </p:spPr>
        <p:txBody>
          <a:bodyPr>
            <a:spAutoFit/>
          </a:bodyPr>
          <a:lstStyle/>
          <a:p>
            <a:r>
              <a:rPr lang="en-IN" dirty="0"/>
              <a:t>x = 20.5</a:t>
            </a:r>
          </a:p>
          <a:p>
            <a:r>
              <a:rPr lang="en-IN" dirty="0"/>
              <a:t>#display x:</a:t>
            </a:r>
          </a:p>
          <a:p>
            <a:r>
              <a:rPr lang="en-IN" dirty="0"/>
              <a:t>print(x)</a:t>
            </a:r>
          </a:p>
          <a:p>
            <a:r>
              <a:rPr lang="en-IN" dirty="0"/>
              <a:t>#display the data type of x:</a:t>
            </a:r>
          </a:p>
          <a:p>
            <a:r>
              <a:rPr lang="en-IN" dirty="0"/>
              <a:t>print(type(x)) </a:t>
            </a:r>
          </a:p>
          <a:p>
            <a:r>
              <a:rPr lang="en-IN" dirty="0"/>
              <a:t>Output: 20.5</a:t>
            </a:r>
            <a:br>
              <a:rPr lang="en-IN" dirty="0"/>
            </a:br>
            <a:r>
              <a:rPr lang="en-IN" dirty="0"/>
              <a:t>&lt;class 'float'&gt;</a:t>
            </a:r>
          </a:p>
        </p:txBody>
      </p:sp>
      <p:sp>
        <p:nvSpPr>
          <p:cNvPr id="8" name="Rectangle 7">
            <a:extLst>
              <a:ext uri="{FF2B5EF4-FFF2-40B4-BE49-F238E27FC236}">
                <a16:creationId xmlns:a16="http://schemas.microsoft.com/office/drawing/2014/main" id="{1AE202B2-40F2-481F-8FB8-C6F61A2BC237}"/>
              </a:ext>
            </a:extLst>
          </p:cNvPr>
          <p:cNvSpPr/>
          <p:nvPr/>
        </p:nvSpPr>
        <p:spPr>
          <a:xfrm>
            <a:off x="7294418" y="1160158"/>
            <a:ext cx="4059382" cy="2585323"/>
          </a:xfrm>
          <a:prstGeom prst="rect">
            <a:avLst/>
          </a:prstGeom>
          <a:ln>
            <a:solidFill>
              <a:srgbClr val="002060"/>
            </a:solidFill>
          </a:ln>
        </p:spPr>
        <p:txBody>
          <a:bodyPr wrap="square">
            <a:spAutoFit/>
          </a:bodyPr>
          <a:lstStyle/>
          <a:p>
            <a:r>
              <a:rPr lang="en-IN" dirty="0"/>
              <a:t>x = 1j</a:t>
            </a:r>
          </a:p>
          <a:p>
            <a:endParaRPr lang="en-IN" dirty="0"/>
          </a:p>
          <a:p>
            <a:r>
              <a:rPr lang="en-IN" dirty="0"/>
              <a:t>#display x:</a:t>
            </a:r>
          </a:p>
          <a:p>
            <a:r>
              <a:rPr lang="en-IN" dirty="0"/>
              <a:t>print(x)</a:t>
            </a:r>
          </a:p>
          <a:p>
            <a:endParaRPr lang="en-IN" dirty="0"/>
          </a:p>
          <a:p>
            <a:r>
              <a:rPr lang="en-IN" dirty="0"/>
              <a:t>#display the data type of x:</a:t>
            </a:r>
          </a:p>
          <a:p>
            <a:r>
              <a:rPr lang="en-IN" dirty="0"/>
              <a:t>print(type(x)) </a:t>
            </a:r>
          </a:p>
          <a:p>
            <a:r>
              <a:rPr lang="en-IN" dirty="0"/>
              <a:t>Output: </a:t>
            </a:r>
            <a:r>
              <a:rPr lang="en-IN" dirty="0" err="1"/>
              <a:t>lj</a:t>
            </a:r>
            <a:br>
              <a:rPr lang="en-IN" dirty="0"/>
            </a:br>
            <a:r>
              <a:rPr lang="en-IN" dirty="0"/>
              <a:t>&lt;class 'complex'&gt;</a:t>
            </a:r>
          </a:p>
        </p:txBody>
      </p:sp>
    </p:spTree>
    <p:extLst>
      <p:ext uri="{BB962C8B-B14F-4D97-AF65-F5344CB8AC3E}">
        <p14:creationId xmlns:p14="http://schemas.microsoft.com/office/powerpoint/2010/main" val="13938565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AA4B0D-DFE9-463A-B889-65D5EF2406BC}"/>
              </a:ext>
            </a:extLst>
          </p:cNvPr>
          <p:cNvSpPr/>
          <p:nvPr/>
        </p:nvSpPr>
        <p:spPr>
          <a:xfrm>
            <a:off x="540328" y="362865"/>
            <a:ext cx="6096000" cy="2585323"/>
          </a:xfrm>
          <a:prstGeom prst="rect">
            <a:avLst/>
          </a:prstGeom>
          <a:ln>
            <a:solidFill>
              <a:schemeClr val="accent5">
                <a:lumMod val="50000"/>
              </a:schemeClr>
            </a:solidFill>
          </a:ln>
        </p:spPr>
        <p:txBody>
          <a:bodyPr>
            <a:spAutoFit/>
          </a:bodyPr>
          <a:lstStyle/>
          <a:p>
            <a:r>
              <a:rPr lang="en-IN" dirty="0"/>
              <a:t>x = ["apple", "banana", "cherry"]</a:t>
            </a:r>
          </a:p>
          <a:p>
            <a:endParaRPr lang="en-IN" dirty="0"/>
          </a:p>
          <a:p>
            <a:r>
              <a:rPr lang="en-IN" dirty="0"/>
              <a:t>#display x:</a:t>
            </a:r>
          </a:p>
          <a:p>
            <a:r>
              <a:rPr lang="en-IN" dirty="0"/>
              <a:t>print(x)</a:t>
            </a:r>
          </a:p>
          <a:p>
            <a:endParaRPr lang="en-IN" dirty="0"/>
          </a:p>
          <a:p>
            <a:r>
              <a:rPr lang="en-IN" dirty="0"/>
              <a:t>#display the data type of x:</a:t>
            </a:r>
          </a:p>
          <a:p>
            <a:r>
              <a:rPr lang="en-IN" dirty="0"/>
              <a:t>print(type(x))</a:t>
            </a:r>
          </a:p>
          <a:p>
            <a:r>
              <a:rPr lang="en-IN" dirty="0"/>
              <a:t>Output: ['apple', 'banana', 'cherry']</a:t>
            </a:r>
            <a:br>
              <a:rPr lang="en-IN" dirty="0"/>
            </a:br>
            <a:r>
              <a:rPr lang="en-IN" dirty="0"/>
              <a:t>&lt;class 'list'</a:t>
            </a:r>
          </a:p>
        </p:txBody>
      </p:sp>
      <p:sp>
        <p:nvSpPr>
          <p:cNvPr id="5" name="Rectangle 4">
            <a:extLst>
              <a:ext uri="{FF2B5EF4-FFF2-40B4-BE49-F238E27FC236}">
                <a16:creationId xmlns:a16="http://schemas.microsoft.com/office/drawing/2014/main" id="{A0FE4565-0F0D-4D24-A26F-51FCD85F254B}"/>
              </a:ext>
            </a:extLst>
          </p:cNvPr>
          <p:cNvSpPr/>
          <p:nvPr/>
        </p:nvSpPr>
        <p:spPr>
          <a:xfrm>
            <a:off x="540328" y="3230756"/>
            <a:ext cx="4059382" cy="2862322"/>
          </a:xfrm>
          <a:prstGeom prst="rect">
            <a:avLst/>
          </a:prstGeom>
          <a:ln>
            <a:solidFill>
              <a:srgbClr val="00B0F0"/>
            </a:solidFill>
          </a:ln>
        </p:spPr>
        <p:txBody>
          <a:bodyPr wrap="square">
            <a:spAutoFit/>
          </a:bodyPr>
          <a:lstStyle/>
          <a:p>
            <a:r>
              <a:rPr lang="en-IN" dirty="0"/>
              <a:t>x = ("apple", "banana", "cherry")</a:t>
            </a:r>
          </a:p>
          <a:p>
            <a:endParaRPr lang="en-IN" dirty="0"/>
          </a:p>
          <a:p>
            <a:r>
              <a:rPr lang="en-IN" dirty="0"/>
              <a:t>#display x:</a:t>
            </a:r>
          </a:p>
          <a:p>
            <a:r>
              <a:rPr lang="en-IN" dirty="0"/>
              <a:t>print(x)</a:t>
            </a:r>
          </a:p>
          <a:p>
            <a:endParaRPr lang="en-IN" dirty="0"/>
          </a:p>
          <a:p>
            <a:r>
              <a:rPr lang="en-IN" dirty="0"/>
              <a:t>#display the data type of x:</a:t>
            </a:r>
          </a:p>
          <a:p>
            <a:r>
              <a:rPr lang="en-IN" dirty="0"/>
              <a:t>print(type(x)) </a:t>
            </a:r>
          </a:p>
          <a:p>
            <a:r>
              <a:rPr lang="en-IN" dirty="0"/>
              <a:t>Output:</a:t>
            </a:r>
          </a:p>
          <a:p>
            <a:r>
              <a:rPr lang="en-IN" dirty="0"/>
              <a:t>('apple', 'banana', 'cherry')</a:t>
            </a:r>
            <a:br>
              <a:rPr lang="en-IN" dirty="0"/>
            </a:br>
            <a:r>
              <a:rPr lang="en-IN" dirty="0"/>
              <a:t>&lt;class 'tuple'&gt;</a:t>
            </a:r>
          </a:p>
        </p:txBody>
      </p:sp>
      <p:sp>
        <p:nvSpPr>
          <p:cNvPr id="6" name="Rectangle 5">
            <a:extLst>
              <a:ext uri="{FF2B5EF4-FFF2-40B4-BE49-F238E27FC236}">
                <a16:creationId xmlns:a16="http://schemas.microsoft.com/office/drawing/2014/main" id="{B13B4B93-9EED-42B8-BB8C-E3B93D76E7BC}"/>
              </a:ext>
            </a:extLst>
          </p:cNvPr>
          <p:cNvSpPr/>
          <p:nvPr/>
        </p:nvSpPr>
        <p:spPr>
          <a:xfrm>
            <a:off x="6788727" y="778501"/>
            <a:ext cx="4544292" cy="2308324"/>
          </a:xfrm>
          <a:prstGeom prst="rect">
            <a:avLst/>
          </a:prstGeom>
          <a:ln>
            <a:solidFill>
              <a:schemeClr val="accent4">
                <a:lumMod val="50000"/>
              </a:schemeClr>
            </a:solidFill>
          </a:ln>
        </p:spPr>
        <p:txBody>
          <a:bodyPr wrap="square">
            <a:spAutoFit/>
          </a:bodyPr>
          <a:lstStyle/>
          <a:p>
            <a:r>
              <a:rPr lang="en-IN" dirty="0"/>
              <a:t>x = range(6)</a:t>
            </a:r>
          </a:p>
          <a:p>
            <a:endParaRPr lang="en-IN" dirty="0"/>
          </a:p>
          <a:p>
            <a:r>
              <a:rPr lang="en-IN" dirty="0"/>
              <a:t>#display x:</a:t>
            </a:r>
          </a:p>
          <a:p>
            <a:r>
              <a:rPr lang="en-IN" dirty="0"/>
              <a:t>print(x)</a:t>
            </a:r>
          </a:p>
          <a:p>
            <a:endParaRPr lang="en-IN" dirty="0"/>
          </a:p>
          <a:p>
            <a:r>
              <a:rPr lang="en-IN" dirty="0"/>
              <a:t>#display the data type of x:</a:t>
            </a:r>
          </a:p>
          <a:p>
            <a:r>
              <a:rPr lang="en-IN" dirty="0"/>
              <a:t>print(type(x))</a:t>
            </a:r>
          </a:p>
          <a:p>
            <a:r>
              <a:rPr lang="en-IN" dirty="0"/>
              <a:t>Output: </a:t>
            </a:r>
          </a:p>
        </p:txBody>
      </p:sp>
    </p:spTree>
    <p:extLst>
      <p:ext uri="{BB962C8B-B14F-4D97-AF65-F5344CB8AC3E}">
        <p14:creationId xmlns:p14="http://schemas.microsoft.com/office/powerpoint/2010/main" val="30187520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2B15570B-AEC3-4B2C-9CB1-ED86E5198AE3}"/>
              </a:ext>
            </a:extLst>
          </p:cNvPr>
          <p:cNvGraphicFramePr>
            <a:graphicFrameLocks noGrp="1"/>
          </p:cNvGraphicFramePr>
          <p:nvPr>
            <p:ph idx="1"/>
            <p:extLst>
              <p:ext uri="{D42A27DB-BD31-4B8C-83A1-F6EECF244321}">
                <p14:modId xmlns:p14="http://schemas.microsoft.com/office/powerpoint/2010/main" val="2578226040"/>
              </p:ext>
            </p:extLst>
          </p:nvPr>
        </p:nvGraphicFramePr>
        <p:xfrm>
          <a:off x="556870" y="149225"/>
          <a:ext cx="10515600" cy="631444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456393676"/>
                    </a:ext>
                  </a:extLst>
                </a:gridCol>
                <a:gridCol w="5257800">
                  <a:extLst>
                    <a:ext uri="{9D8B030D-6E8A-4147-A177-3AD203B41FA5}">
                      <a16:colId xmlns:a16="http://schemas.microsoft.com/office/drawing/2014/main" val="4099391209"/>
                    </a:ext>
                  </a:extLst>
                </a:gridCol>
              </a:tblGrid>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Example</a:t>
                      </a:r>
                    </a:p>
                  </a:txBody>
                  <a:tcPr marL="85725" marR="9525" marT="9525" marB="0"/>
                </a:tc>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Data Type</a:t>
                      </a:r>
                    </a:p>
                  </a:txBody>
                  <a:tcPr marL="9525" marR="9525" marT="9525" marB="0"/>
                </a:tc>
                <a:extLst>
                  <a:ext uri="{0D108BD9-81ED-4DB2-BD59-A6C34878D82A}">
                    <a16:rowId xmlns:a16="http://schemas.microsoft.com/office/drawing/2014/main" val="2889997697"/>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"Hello World"</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str</a:t>
                      </a:r>
                    </a:p>
                  </a:txBody>
                  <a:tcPr marL="9525" marR="9525" marT="76200" marB="76200"/>
                </a:tc>
                <a:extLst>
                  <a:ext uri="{0D108BD9-81ED-4DB2-BD59-A6C34878D82A}">
                    <a16:rowId xmlns:a16="http://schemas.microsoft.com/office/drawing/2014/main" val="2845897109"/>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20</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int</a:t>
                      </a:r>
                    </a:p>
                  </a:txBody>
                  <a:tcPr marL="9525" marR="9525" marT="76200" marB="76200"/>
                </a:tc>
                <a:extLst>
                  <a:ext uri="{0D108BD9-81ED-4DB2-BD59-A6C34878D82A}">
                    <a16:rowId xmlns:a16="http://schemas.microsoft.com/office/drawing/2014/main" val="2721707453"/>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20.5</a:t>
                      </a:r>
                    </a:p>
                  </a:txBody>
                  <a:tcPr marL="85725" marR="9525" marT="9525" marB="0"/>
                </a:tc>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float</a:t>
                      </a:r>
                    </a:p>
                  </a:txBody>
                  <a:tcPr marL="9525" marR="9525" marT="76200" marB="76200"/>
                </a:tc>
                <a:extLst>
                  <a:ext uri="{0D108BD9-81ED-4DB2-BD59-A6C34878D82A}">
                    <a16:rowId xmlns:a16="http://schemas.microsoft.com/office/drawing/2014/main" val="3223991372"/>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1j</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complex</a:t>
                      </a:r>
                    </a:p>
                  </a:txBody>
                  <a:tcPr marL="9525" marR="9525" marT="76200" marB="76200"/>
                </a:tc>
                <a:extLst>
                  <a:ext uri="{0D108BD9-81ED-4DB2-BD59-A6C34878D82A}">
                    <a16:rowId xmlns:a16="http://schemas.microsoft.com/office/drawing/2014/main" val="14556587"/>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["apple", "banana", "cherry"]</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list</a:t>
                      </a:r>
                    </a:p>
                  </a:txBody>
                  <a:tcPr marL="9525" marR="9525" marT="76200" marB="76200"/>
                </a:tc>
                <a:extLst>
                  <a:ext uri="{0D108BD9-81ED-4DB2-BD59-A6C34878D82A}">
                    <a16:rowId xmlns:a16="http://schemas.microsoft.com/office/drawing/2014/main" val="2528188437"/>
                  </a:ext>
                </a:extLst>
              </a:tr>
              <a:tr h="370840">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x = ("apple", "banana", "cherry")</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tuple</a:t>
                      </a:r>
                    </a:p>
                  </a:txBody>
                  <a:tcPr marL="9525" marR="9525" marT="76200" marB="76200"/>
                </a:tc>
                <a:extLst>
                  <a:ext uri="{0D108BD9-81ED-4DB2-BD59-A6C34878D82A}">
                    <a16:rowId xmlns:a16="http://schemas.microsoft.com/office/drawing/2014/main" val="1797263532"/>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range(6)</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range</a:t>
                      </a:r>
                    </a:p>
                  </a:txBody>
                  <a:tcPr marL="9525" marR="9525" marT="76200" marB="76200"/>
                </a:tc>
                <a:extLst>
                  <a:ext uri="{0D108BD9-81ED-4DB2-BD59-A6C34878D82A}">
                    <a16:rowId xmlns:a16="http://schemas.microsoft.com/office/drawing/2014/main" val="3858178802"/>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{"name" : "John", "age" : 36}</a:t>
                      </a:r>
                    </a:p>
                  </a:txBody>
                  <a:tcPr marL="85725" marR="9525" marT="9525" marB="0"/>
                </a:tc>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dict</a:t>
                      </a:r>
                    </a:p>
                  </a:txBody>
                  <a:tcPr marL="9525" marR="9525" marT="76200" marB="76200"/>
                </a:tc>
                <a:extLst>
                  <a:ext uri="{0D108BD9-81ED-4DB2-BD59-A6C34878D82A}">
                    <a16:rowId xmlns:a16="http://schemas.microsoft.com/office/drawing/2014/main" val="1900708142"/>
                  </a:ext>
                </a:extLst>
              </a:tr>
              <a:tr h="370840">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x = {"apple", "banana", "cherry"}</a:t>
                      </a:r>
                    </a:p>
                  </a:txBody>
                  <a:tcPr marL="85725" marR="9525" marT="9525" marB="0"/>
                </a:tc>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set</a:t>
                      </a:r>
                    </a:p>
                  </a:txBody>
                  <a:tcPr marL="9525" marR="9525" marT="76200" marB="76200"/>
                </a:tc>
                <a:extLst>
                  <a:ext uri="{0D108BD9-81ED-4DB2-BD59-A6C34878D82A}">
                    <a16:rowId xmlns:a16="http://schemas.microsoft.com/office/drawing/2014/main" val="2480518700"/>
                  </a:ext>
                </a:extLst>
              </a:tr>
              <a:tr h="370840">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x = frozenset({"apple", "banana", "cherry"})</a:t>
                      </a:r>
                    </a:p>
                  </a:txBody>
                  <a:tcPr marL="85725" marR="9525" marT="9525" marB="0"/>
                </a:tc>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frozenset</a:t>
                      </a:r>
                    </a:p>
                  </a:txBody>
                  <a:tcPr marL="9525" marR="9525" marT="76200" marB="76200"/>
                </a:tc>
                <a:extLst>
                  <a:ext uri="{0D108BD9-81ED-4DB2-BD59-A6C34878D82A}">
                    <a16:rowId xmlns:a16="http://schemas.microsoft.com/office/drawing/2014/main" val="486118555"/>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True</a:t>
                      </a:r>
                    </a:p>
                  </a:txBody>
                  <a:tcPr marL="85725" marR="9525" marT="9525" marB="0"/>
                </a:tc>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bool</a:t>
                      </a:r>
                    </a:p>
                  </a:txBody>
                  <a:tcPr marL="9525" marR="9525" marT="76200" marB="76200"/>
                </a:tc>
                <a:extLst>
                  <a:ext uri="{0D108BD9-81ED-4DB2-BD59-A6C34878D82A}">
                    <a16:rowId xmlns:a16="http://schemas.microsoft.com/office/drawing/2014/main" val="4142075011"/>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a:t>
                      </a:r>
                      <a:r>
                        <a:rPr lang="en-IN" sz="1600" b="1" i="0" u="none" strike="noStrike" dirty="0" err="1">
                          <a:solidFill>
                            <a:srgbClr val="000000"/>
                          </a:solidFill>
                          <a:effectLst/>
                          <a:latin typeface="Times New Roman" panose="02020603050405020304" pitchFamily="18" charset="0"/>
                          <a:cs typeface="Times New Roman" panose="02020603050405020304" pitchFamily="18" charset="0"/>
                        </a:rPr>
                        <a:t>b"Hello</a:t>
                      </a:r>
                      <a:r>
                        <a:rPr lang="en-IN" sz="1600" b="1" i="0" u="none" strike="noStrike" dirty="0">
                          <a:solidFill>
                            <a:srgbClr val="000000"/>
                          </a:solidFill>
                          <a:effectLst/>
                          <a:latin typeface="Times New Roman" panose="02020603050405020304" pitchFamily="18" charset="0"/>
                          <a:cs typeface="Times New Roman" panose="02020603050405020304" pitchFamily="18" charset="0"/>
                        </a:rPr>
                        <a:t>"</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bytes</a:t>
                      </a:r>
                    </a:p>
                  </a:txBody>
                  <a:tcPr marL="9525" marR="9525" marT="76200" marB="76200"/>
                </a:tc>
                <a:extLst>
                  <a:ext uri="{0D108BD9-81ED-4DB2-BD59-A6C34878D82A}">
                    <a16:rowId xmlns:a16="http://schemas.microsoft.com/office/drawing/2014/main" val="3291296565"/>
                  </a:ext>
                </a:extLst>
              </a:tr>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x = </a:t>
                      </a:r>
                      <a:r>
                        <a:rPr lang="en-IN" sz="1600" b="1" i="0" u="none" strike="noStrike" dirty="0" err="1">
                          <a:solidFill>
                            <a:srgbClr val="000000"/>
                          </a:solidFill>
                          <a:effectLst/>
                          <a:latin typeface="Times New Roman" panose="02020603050405020304" pitchFamily="18" charset="0"/>
                          <a:cs typeface="Times New Roman" panose="02020603050405020304" pitchFamily="18" charset="0"/>
                        </a:rPr>
                        <a:t>bytearray</a:t>
                      </a:r>
                      <a:r>
                        <a:rPr lang="en-IN" sz="1600" b="1" i="0" u="none" strike="noStrike" dirty="0">
                          <a:solidFill>
                            <a:srgbClr val="000000"/>
                          </a:solidFill>
                          <a:effectLst/>
                          <a:latin typeface="Times New Roman" panose="02020603050405020304" pitchFamily="18" charset="0"/>
                          <a:cs typeface="Times New Roman" panose="02020603050405020304" pitchFamily="18" charset="0"/>
                        </a:rPr>
                        <a:t>(5)</a:t>
                      </a:r>
                    </a:p>
                  </a:txBody>
                  <a:tcPr marL="85725" marR="9525" marT="9525" marB="0"/>
                </a:tc>
                <a:tc>
                  <a:txBody>
                    <a:bodyPr/>
                    <a:lstStyle/>
                    <a:p>
                      <a:pPr algn="ctr" fontAlgn="t"/>
                      <a:r>
                        <a:rPr lang="en-IN" sz="1600" b="1" i="0" u="none" strike="noStrike" dirty="0" err="1">
                          <a:solidFill>
                            <a:srgbClr val="000000"/>
                          </a:solidFill>
                          <a:effectLst/>
                          <a:latin typeface="Times New Roman" panose="02020603050405020304" pitchFamily="18" charset="0"/>
                          <a:cs typeface="Times New Roman" panose="02020603050405020304" pitchFamily="18" charset="0"/>
                        </a:rPr>
                        <a:t>bytearray</a:t>
                      </a:r>
                      <a:endParaRPr lang="en-IN"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76200" marB="76200"/>
                </a:tc>
                <a:extLst>
                  <a:ext uri="{0D108BD9-81ED-4DB2-BD59-A6C34878D82A}">
                    <a16:rowId xmlns:a16="http://schemas.microsoft.com/office/drawing/2014/main" val="3107515452"/>
                  </a:ext>
                </a:extLst>
              </a:tr>
              <a:tr h="370840">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x = memoryview(bytes(5))</a:t>
                      </a:r>
                    </a:p>
                  </a:txBody>
                  <a:tcPr marL="85725" marR="9525" marT="9525" marB="0"/>
                </a:tc>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memoryview</a:t>
                      </a:r>
                    </a:p>
                  </a:txBody>
                  <a:tcPr marL="9525" marR="9525" marT="76200" marB="76200"/>
                </a:tc>
                <a:extLst>
                  <a:ext uri="{0D108BD9-81ED-4DB2-BD59-A6C34878D82A}">
                    <a16:rowId xmlns:a16="http://schemas.microsoft.com/office/drawing/2014/main" val="2041389798"/>
                  </a:ext>
                </a:extLst>
              </a:tr>
              <a:tr h="370840">
                <a:tc>
                  <a:txBody>
                    <a:bodyPr/>
                    <a:lstStyle/>
                    <a:p>
                      <a:pPr algn="ctr" fontAlgn="t"/>
                      <a:r>
                        <a:rPr lang="en-IN" sz="1600" b="1" i="0" u="none" strike="noStrike">
                          <a:solidFill>
                            <a:srgbClr val="000000"/>
                          </a:solidFill>
                          <a:effectLst/>
                          <a:latin typeface="Times New Roman" panose="02020603050405020304" pitchFamily="18" charset="0"/>
                          <a:cs typeface="Times New Roman" panose="02020603050405020304" pitchFamily="18" charset="0"/>
                        </a:rPr>
                        <a:t>x = None</a:t>
                      </a:r>
                    </a:p>
                  </a:txBody>
                  <a:tcPr marL="85725" marR="9525" marT="9525" marB="0"/>
                </a:tc>
                <a:tc>
                  <a:txBody>
                    <a:bodyPr/>
                    <a:lstStyle/>
                    <a:p>
                      <a:pPr algn="ctr" fontAlgn="t"/>
                      <a:r>
                        <a:rPr lang="en-IN" sz="1600" b="1" i="0" u="none" strike="noStrike" dirty="0" err="1">
                          <a:solidFill>
                            <a:srgbClr val="000000"/>
                          </a:solidFill>
                          <a:effectLst/>
                          <a:latin typeface="Times New Roman" panose="02020603050405020304" pitchFamily="18" charset="0"/>
                          <a:cs typeface="Times New Roman" panose="02020603050405020304" pitchFamily="18" charset="0"/>
                        </a:rPr>
                        <a:t>NoneType</a:t>
                      </a:r>
                      <a:endParaRPr lang="en-IN"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76200" marB="76200"/>
                </a:tc>
                <a:extLst>
                  <a:ext uri="{0D108BD9-81ED-4DB2-BD59-A6C34878D82A}">
                    <a16:rowId xmlns:a16="http://schemas.microsoft.com/office/drawing/2014/main" val="388739173"/>
                  </a:ext>
                </a:extLst>
              </a:tr>
            </a:tbl>
          </a:graphicData>
        </a:graphic>
      </p:graphicFrame>
    </p:spTree>
    <p:extLst>
      <p:ext uri="{BB962C8B-B14F-4D97-AF65-F5344CB8AC3E}">
        <p14:creationId xmlns:p14="http://schemas.microsoft.com/office/powerpoint/2010/main" val="3146915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A9C99-BCB7-4D73-A6F4-F34A96F67E77}"/>
              </a:ext>
            </a:extLst>
          </p:cNvPr>
          <p:cNvSpPr>
            <a:spLocks noGrp="1"/>
          </p:cNvSpPr>
          <p:nvPr>
            <p:ph type="title"/>
          </p:nvPr>
        </p:nvSpPr>
        <p:spPr>
          <a:xfrm>
            <a:off x="541175" y="101888"/>
            <a:ext cx="10086391" cy="646257"/>
          </a:xfrm>
        </p:spPr>
        <p:txBody>
          <a:bodyPr>
            <a:normAutofit/>
          </a:bodyPr>
          <a:lstStyle/>
          <a:p>
            <a:r>
              <a:rPr lang="en-US" sz="4000" dirty="0">
                <a:highlight>
                  <a:srgbClr val="FFFF00"/>
                </a:highlight>
                <a:latin typeface="Times New Roman" panose="02020603050405020304" pitchFamily="18" charset="0"/>
                <a:cs typeface="Times New Roman" panose="02020603050405020304" pitchFamily="18" charset="0"/>
              </a:rPr>
              <a:t>Python Data Types</a:t>
            </a:r>
            <a:endParaRPr lang="en-IN" sz="4000" dirty="0">
              <a:highlight>
                <a:srgbClr val="FFFF00"/>
              </a:highligh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58B1CCD-3864-459F-93FB-D766C2F92D8F}"/>
              </a:ext>
            </a:extLst>
          </p:cNvPr>
          <p:cNvSpPr>
            <a:spLocks noGrp="1"/>
          </p:cNvSpPr>
          <p:nvPr>
            <p:ph idx="1"/>
          </p:nvPr>
        </p:nvSpPr>
        <p:spPr>
          <a:xfrm>
            <a:off x="131619" y="681037"/>
            <a:ext cx="11686308" cy="898381"/>
          </a:xfrm>
        </p:spPr>
        <p:txBody>
          <a:bodyPr>
            <a:normAutofit fontScale="85000" lnSpcReduction="20000"/>
          </a:bodyPr>
          <a:lstStyle/>
          <a:p>
            <a:r>
              <a:rPr lang="en-IN" dirty="0">
                <a:latin typeface="Times New Roman" panose="02020603050405020304" pitchFamily="18" charset="0"/>
                <a:cs typeface="Times New Roman" panose="02020603050405020304" pitchFamily="18" charset="0"/>
              </a:rPr>
              <a:t>Setting the Specific Data Type: If you want to specify the data type, you can use the following constructor functions:</a:t>
            </a:r>
            <a:br>
              <a:rPr lang="en-IN" dirty="0">
                <a:latin typeface="Times New Roman" panose="02020603050405020304" pitchFamily="18" charset="0"/>
                <a:cs typeface="Times New Roman" panose="02020603050405020304" pitchFamily="18" charset="0"/>
              </a:rPr>
            </a:br>
            <a:endParaRPr lang="en-IN" dirty="0"/>
          </a:p>
        </p:txBody>
      </p:sp>
      <p:graphicFrame>
        <p:nvGraphicFramePr>
          <p:cNvPr id="4" name="Table 4">
            <a:extLst>
              <a:ext uri="{FF2B5EF4-FFF2-40B4-BE49-F238E27FC236}">
                <a16:creationId xmlns:a16="http://schemas.microsoft.com/office/drawing/2014/main" id="{29EBC057-721F-49AF-B11B-5408CBE3C3A5}"/>
              </a:ext>
            </a:extLst>
          </p:cNvPr>
          <p:cNvGraphicFramePr>
            <a:graphicFrameLocks noGrp="1"/>
          </p:cNvGraphicFramePr>
          <p:nvPr>
            <p:extLst>
              <p:ext uri="{D42A27DB-BD31-4B8C-83A1-F6EECF244321}">
                <p14:modId xmlns:p14="http://schemas.microsoft.com/office/powerpoint/2010/main" val="528777167"/>
              </p:ext>
            </p:extLst>
          </p:nvPr>
        </p:nvGraphicFramePr>
        <p:xfrm>
          <a:off x="3069771" y="1231169"/>
          <a:ext cx="4561115" cy="5695950"/>
        </p:xfrm>
        <a:graphic>
          <a:graphicData uri="http://schemas.openxmlformats.org/drawingml/2006/table">
            <a:tbl>
              <a:tblPr firstRow="1" bandRow="1">
                <a:tableStyleId>{5C22544A-7EE6-4342-B048-85BDC9FD1C3A}</a:tableStyleId>
              </a:tblPr>
              <a:tblGrid>
                <a:gridCol w="2244723">
                  <a:extLst>
                    <a:ext uri="{9D8B030D-6E8A-4147-A177-3AD203B41FA5}">
                      <a16:colId xmlns:a16="http://schemas.microsoft.com/office/drawing/2014/main" val="931259075"/>
                    </a:ext>
                  </a:extLst>
                </a:gridCol>
                <a:gridCol w="2316392">
                  <a:extLst>
                    <a:ext uri="{9D8B030D-6E8A-4147-A177-3AD203B41FA5}">
                      <a16:colId xmlns:a16="http://schemas.microsoft.com/office/drawing/2014/main" val="3198074415"/>
                    </a:ext>
                  </a:extLst>
                </a:gridCol>
              </a:tblGrid>
              <a:tr h="0">
                <a:tc>
                  <a:txBody>
                    <a:bodyPr/>
                    <a:lstStyle/>
                    <a:p>
                      <a:pPr algn="l" fontAlgn="t"/>
                      <a:r>
                        <a:rPr lang="en-IN" sz="1400" b="1" i="0" u="none" strike="noStrike" dirty="0">
                          <a:solidFill>
                            <a:srgbClr val="000000"/>
                          </a:solidFill>
                          <a:effectLst/>
                          <a:latin typeface="Times New Roman" panose="02020603050405020304" pitchFamily="18" charset="0"/>
                          <a:cs typeface="Times New Roman" panose="02020603050405020304" pitchFamily="18" charset="0"/>
                        </a:rPr>
                        <a:t>Example</a:t>
                      </a:r>
                    </a:p>
                  </a:txBody>
                  <a:tcPr marL="85725" marR="9525" marT="9525" marB="0"/>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Data Type</a:t>
                      </a:r>
                    </a:p>
                  </a:txBody>
                  <a:tcPr marL="9525" marR="9525" marT="9525" marB="0"/>
                </a:tc>
                <a:extLst>
                  <a:ext uri="{0D108BD9-81ED-4DB2-BD59-A6C34878D82A}">
                    <a16:rowId xmlns:a16="http://schemas.microsoft.com/office/drawing/2014/main" val="1202909424"/>
                  </a:ext>
                </a:extLst>
              </a:tr>
              <a:tr h="323832">
                <a:tc>
                  <a:txBody>
                    <a:bodyPr/>
                    <a:lstStyle/>
                    <a:p>
                      <a:pPr algn="ctr" fontAlgn="t"/>
                      <a:r>
                        <a:rPr lang="en-IN" sz="1400" b="1"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x = str("Hello World")</a:t>
                      </a:r>
                    </a:p>
                  </a:txBody>
                  <a:tcPr marL="85725" marR="9525" marT="9525" marB="0"/>
                </a:tc>
                <a:tc>
                  <a:txBody>
                    <a:bodyPr/>
                    <a:lstStyle/>
                    <a:p>
                      <a:pPr algn="ctr" fontAlgn="t"/>
                      <a:r>
                        <a:rPr lang="en-IN" sz="1400" b="1"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str</a:t>
                      </a:r>
                    </a:p>
                  </a:txBody>
                  <a:tcPr marL="9525" marR="9525" marT="76200" marB="76200"/>
                </a:tc>
                <a:extLst>
                  <a:ext uri="{0D108BD9-81ED-4DB2-BD59-A6C34878D82A}">
                    <a16:rowId xmlns:a16="http://schemas.microsoft.com/office/drawing/2014/main" val="3081838594"/>
                  </a:ext>
                </a:extLst>
              </a:tr>
              <a:tr h="323832">
                <a:tc>
                  <a:txBody>
                    <a:bodyPr/>
                    <a:lstStyle/>
                    <a:p>
                      <a:pPr algn="ctr" fontAlgn="t"/>
                      <a:r>
                        <a:rPr lang="en-IN" sz="1400" b="1" i="0" u="none" strike="noStrike">
                          <a:solidFill>
                            <a:srgbClr val="000000"/>
                          </a:solidFill>
                          <a:effectLst/>
                          <a:highlight>
                            <a:srgbClr val="FFFF00"/>
                          </a:highlight>
                          <a:latin typeface="Times New Roman" panose="02020603050405020304" pitchFamily="18" charset="0"/>
                          <a:cs typeface="Times New Roman" panose="02020603050405020304" pitchFamily="18" charset="0"/>
                        </a:rPr>
                        <a:t>x = int(20)</a:t>
                      </a:r>
                    </a:p>
                  </a:txBody>
                  <a:tcPr marL="85725" marR="9525" marT="9525" marB="0"/>
                </a:tc>
                <a:tc>
                  <a:txBody>
                    <a:bodyPr/>
                    <a:lstStyle/>
                    <a:p>
                      <a:pPr algn="ctr" fontAlgn="t"/>
                      <a:r>
                        <a:rPr lang="en-IN" sz="1400" b="1" i="0" u="none" strike="noStrike">
                          <a:solidFill>
                            <a:srgbClr val="000000"/>
                          </a:solidFill>
                          <a:effectLst/>
                          <a:highlight>
                            <a:srgbClr val="FFFF00"/>
                          </a:highlight>
                          <a:latin typeface="Times New Roman" panose="02020603050405020304" pitchFamily="18" charset="0"/>
                          <a:cs typeface="Times New Roman" panose="02020603050405020304" pitchFamily="18" charset="0"/>
                        </a:rPr>
                        <a:t>int</a:t>
                      </a:r>
                    </a:p>
                  </a:txBody>
                  <a:tcPr marL="9525" marR="9525" marT="76200" marB="76200"/>
                </a:tc>
                <a:extLst>
                  <a:ext uri="{0D108BD9-81ED-4DB2-BD59-A6C34878D82A}">
                    <a16:rowId xmlns:a16="http://schemas.microsoft.com/office/drawing/2014/main" val="615996392"/>
                  </a:ext>
                </a:extLst>
              </a:tr>
              <a:tr h="323832">
                <a:tc>
                  <a:txBody>
                    <a:bodyPr/>
                    <a:lstStyle/>
                    <a:p>
                      <a:pPr algn="ctr" fontAlgn="t"/>
                      <a:r>
                        <a:rPr lang="en-IN" sz="1400" b="1" i="0" u="none" strike="noStrike">
                          <a:solidFill>
                            <a:srgbClr val="000000"/>
                          </a:solidFill>
                          <a:effectLst/>
                          <a:highlight>
                            <a:srgbClr val="FFFF00"/>
                          </a:highlight>
                          <a:latin typeface="Times New Roman" panose="02020603050405020304" pitchFamily="18" charset="0"/>
                          <a:cs typeface="Times New Roman" panose="02020603050405020304" pitchFamily="18" charset="0"/>
                        </a:rPr>
                        <a:t>x = float(20.5)</a:t>
                      </a:r>
                    </a:p>
                  </a:txBody>
                  <a:tcPr marL="85725" marR="9525" marT="9525" marB="0"/>
                </a:tc>
                <a:tc>
                  <a:txBody>
                    <a:bodyPr/>
                    <a:lstStyle/>
                    <a:p>
                      <a:pPr algn="ctr" fontAlgn="t"/>
                      <a:r>
                        <a:rPr lang="en-IN" sz="1400" b="1" i="0" u="none" strike="noStrike">
                          <a:solidFill>
                            <a:srgbClr val="000000"/>
                          </a:solidFill>
                          <a:effectLst/>
                          <a:highlight>
                            <a:srgbClr val="FFFF00"/>
                          </a:highlight>
                          <a:latin typeface="Times New Roman" panose="02020603050405020304" pitchFamily="18" charset="0"/>
                          <a:cs typeface="Times New Roman" panose="02020603050405020304" pitchFamily="18" charset="0"/>
                        </a:rPr>
                        <a:t>float</a:t>
                      </a:r>
                    </a:p>
                  </a:txBody>
                  <a:tcPr marL="9525" marR="9525" marT="76200" marB="76200"/>
                </a:tc>
                <a:extLst>
                  <a:ext uri="{0D108BD9-81ED-4DB2-BD59-A6C34878D82A}">
                    <a16:rowId xmlns:a16="http://schemas.microsoft.com/office/drawing/2014/main" val="2337543410"/>
                  </a:ext>
                </a:extLst>
              </a:tr>
              <a:tr h="323832">
                <a:tc>
                  <a:txBody>
                    <a:bodyPr/>
                    <a:lstStyle/>
                    <a:p>
                      <a:pPr algn="ctr" fontAlgn="t"/>
                      <a:r>
                        <a:rPr lang="en-IN" sz="1400" b="1" i="0" u="none" strike="noStrike">
                          <a:solidFill>
                            <a:srgbClr val="000000"/>
                          </a:solidFill>
                          <a:effectLst/>
                          <a:highlight>
                            <a:srgbClr val="FFFF00"/>
                          </a:highlight>
                          <a:latin typeface="Times New Roman" panose="02020603050405020304" pitchFamily="18" charset="0"/>
                          <a:cs typeface="Times New Roman" panose="02020603050405020304" pitchFamily="18" charset="0"/>
                        </a:rPr>
                        <a:t>x = complex(1j)</a:t>
                      </a:r>
                    </a:p>
                  </a:txBody>
                  <a:tcPr marL="85725" marR="9525" marT="9525" marB="0"/>
                </a:tc>
                <a:tc>
                  <a:txBody>
                    <a:bodyPr/>
                    <a:lstStyle/>
                    <a:p>
                      <a:pPr algn="ctr" fontAlgn="t"/>
                      <a:r>
                        <a:rPr lang="en-IN" sz="1400" b="1"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complex</a:t>
                      </a:r>
                    </a:p>
                  </a:txBody>
                  <a:tcPr marL="9525" marR="9525" marT="76200" marB="76200"/>
                </a:tc>
                <a:extLst>
                  <a:ext uri="{0D108BD9-81ED-4DB2-BD59-A6C34878D82A}">
                    <a16:rowId xmlns:a16="http://schemas.microsoft.com/office/drawing/2014/main" val="3064605033"/>
                  </a:ext>
                </a:extLst>
              </a:tr>
              <a:tr h="386237">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list(("apple", "banana", "cherry"))</a:t>
                      </a:r>
                    </a:p>
                  </a:txBody>
                  <a:tcPr marL="85725" marR="9525" marT="9525" marB="0"/>
                </a:tc>
                <a:tc>
                  <a:txBody>
                    <a:bodyPr/>
                    <a:lstStyle/>
                    <a:p>
                      <a:pPr algn="ctr" fontAlgn="t"/>
                      <a:r>
                        <a:rPr lang="en-IN" sz="1400" b="1" i="0" u="none" strike="noStrike" dirty="0">
                          <a:solidFill>
                            <a:srgbClr val="000000"/>
                          </a:solidFill>
                          <a:effectLst/>
                          <a:latin typeface="Times New Roman" panose="02020603050405020304" pitchFamily="18" charset="0"/>
                          <a:cs typeface="Times New Roman" panose="02020603050405020304" pitchFamily="18" charset="0"/>
                        </a:rPr>
                        <a:t>list</a:t>
                      </a:r>
                    </a:p>
                  </a:txBody>
                  <a:tcPr marL="9525" marR="9525" marT="76200" marB="76200"/>
                </a:tc>
                <a:extLst>
                  <a:ext uri="{0D108BD9-81ED-4DB2-BD59-A6C34878D82A}">
                    <a16:rowId xmlns:a16="http://schemas.microsoft.com/office/drawing/2014/main" val="837250266"/>
                  </a:ext>
                </a:extLst>
              </a:tr>
              <a:tr h="386237">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tuple(("apple", "banana", "cherry"))</a:t>
                      </a:r>
                    </a:p>
                  </a:txBody>
                  <a:tcPr marL="85725" marR="9525" marT="9525" marB="0"/>
                </a:tc>
                <a:tc>
                  <a:txBody>
                    <a:bodyPr/>
                    <a:lstStyle/>
                    <a:p>
                      <a:pPr algn="ctr" fontAlgn="t"/>
                      <a:r>
                        <a:rPr lang="en-IN" sz="1400" b="1" i="0" u="none" strike="noStrike" dirty="0">
                          <a:solidFill>
                            <a:srgbClr val="000000"/>
                          </a:solidFill>
                          <a:effectLst/>
                          <a:latin typeface="Times New Roman" panose="02020603050405020304" pitchFamily="18" charset="0"/>
                          <a:cs typeface="Times New Roman" panose="02020603050405020304" pitchFamily="18" charset="0"/>
                        </a:rPr>
                        <a:t>tuple</a:t>
                      </a:r>
                    </a:p>
                  </a:txBody>
                  <a:tcPr marL="9525" marR="9525" marT="76200" marB="76200"/>
                </a:tc>
                <a:extLst>
                  <a:ext uri="{0D108BD9-81ED-4DB2-BD59-A6C34878D82A}">
                    <a16:rowId xmlns:a16="http://schemas.microsoft.com/office/drawing/2014/main" val="2571394206"/>
                  </a:ext>
                </a:extLst>
              </a:tr>
              <a:tr h="323832">
                <a:tc>
                  <a:txBody>
                    <a:bodyPr/>
                    <a:lstStyle/>
                    <a:p>
                      <a:pPr algn="ctr" fontAlgn="t"/>
                      <a:r>
                        <a:rPr lang="en-IN" sz="1400" b="1"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x = range(6)</a:t>
                      </a:r>
                    </a:p>
                  </a:txBody>
                  <a:tcPr marL="85725" marR="9525" marT="9525" marB="0"/>
                </a:tc>
                <a:tc>
                  <a:txBody>
                    <a:bodyPr/>
                    <a:lstStyle/>
                    <a:p>
                      <a:pPr algn="ctr" fontAlgn="t"/>
                      <a:r>
                        <a:rPr lang="en-IN" sz="1400" b="1"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range</a:t>
                      </a:r>
                    </a:p>
                  </a:txBody>
                  <a:tcPr marL="9525" marR="9525" marT="76200" marB="76200"/>
                </a:tc>
                <a:extLst>
                  <a:ext uri="{0D108BD9-81ED-4DB2-BD59-A6C34878D82A}">
                    <a16:rowId xmlns:a16="http://schemas.microsoft.com/office/drawing/2014/main" val="1713449478"/>
                  </a:ext>
                </a:extLst>
              </a:tr>
              <a:tr h="386237">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dict(name="John", age=36)</a:t>
                      </a:r>
                    </a:p>
                  </a:txBody>
                  <a:tcPr marL="85725" marR="9525" marT="9525" marB="0"/>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dict</a:t>
                      </a:r>
                    </a:p>
                  </a:txBody>
                  <a:tcPr marL="9525" marR="9525" marT="76200" marB="76200"/>
                </a:tc>
                <a:extLst>
                  <a:ext uri="{0D108BD9-81ED-4DB2-BD59-A6C34878D82A}">
                    <a16:rowId xmlns:a16="http://schemas.microsoft.com/office/drawing/2014/main" val="2065639643"/>
                  </a:ext>
                </a:extLst>
              </a:tr>
              <a:tr h="386237">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set(("apple", "banana", "cherry"))</a:t>
                      </a:r>
                    </a:p>
                  </a:txBody>
                  <a:tcPr marL="85725" marR="9525" marT="9525" marB="0"/>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set</a:t>
                      </a:r>
                    </a:p>
                  </a:txBody>
                  <a:tcPr marL="9525" marR="9525" marT="76200" marB="76200"/>
                </a:tc>
                <a:extLst>
                  <a:ext uri="{0D108BD9-81ED-4DB2-BD59-A6C34878D82A}">
                    <a16:rowId xmlns:a16="http://schemas.microsoft.com/office/drawing/2014/main" val="2343681684"/>
                  </a:ext>
                </a:extLst>
              </a:tr>
              <a:tr h="386237">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frozenset(("apple", "banana", "cherry"))</a:t>
                      </a:r>
                    </a:p>
                  </a:txBody>
                  <a:tcPr marL="85725" marR="9525" marT="9525" marB="0"/>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frozenset</a:t>
                      </a:r>
                    </a:p>
                  </a:txBody>
                  <a:tcPr marL="9525" marR="9525" marT="76200" marB="76200"/>
                </a:tc>
                <a:extLst>
                  <a:ext uri="{0D108BD9-81ED-4DB2-BD59-A6C34878D82A}">
                    <a16:rowId xmlns:a16="http://schemas.microsoft.com/office/drawing/2014/main" val="2674229734"/>
                  </a:ext>
                </a:extLst>
              </a:tr>
              <a:tr h="323832">
                <a:tc>
                  <a:txBody>
                    <a:bodyPr/>
                    <a:lstStyle/>
                    <a:p>
                      <a:pPr algn="ctr" fontAlgn="t"/>
                      <a:r>
                        <a:rPr lang="en-IN" sz="1400" b="1" i="0" u="none" strike="noStrike">
                          <a:solidFill>
                            <a:srgbClr val="000000"/>
                          </a:solidFill>
                          <a:effectLst/>
                          <a:highlight>
                            <a:srgbClr val="FFFF00"/>
                          </a:highlight>
                          <a:latin typeface="Times New Roman" panose="02020603050405020304" pitchFamily="18" charset="0"/>
                          <a:cs typeface="Times New Roman" panose="02020603050405020304" pitchFamily="18" charset="0"/>
                        </a:rPr>
                        <a:t>x = bool(5)</a:t>
                      </a:r>
                    </a:p>
                  </a:txBody>
                  <a:tcPr marL="85725" marR="9525" marT="9525" marB="0"/>
                </a:tc>
                <a:tc>
                  <a:txBody>
                    <a:bodyPr/>
                    <a:lstStyle/>
                    <a:p>
                      <a:pPr algn="ctr" fontAlgn="t"/>
                      <a:r>
                        <a:rPr lang="en-IN" sz="1400" b="1"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bool</a:t>
                      </a:r>
                    </a:p>
                  </a:txBody>
                  <a:tcPr marL="9525" marR="9525" marT="76200" marB="76200"/>
                </a:tc>
                <a:extLst>
                  <a:ext uri="{0D108BD9-81ED-4DB2-BD59-A6C34878D82A}">
                    <a16:rowId xmlns:a16="http://schemas.microsoft.com/office/drawing/2014/main" val="1032349355"/>
                  </a:ext>
                </a:extLst>
              </a:tr>
              <a:tr h="323832">
                <a:tc>
                  <a:txBody>
                    <a:bodyPr/>
                    <a:lstStyle/>
                    <a:p>
                      <a:pPr algn="ctr" fontAlgn="t"/>
                      <a:r>
                        <a:rPr lang="en-IN" sz="1400" b="1" i="0" u="none" strike="noStrike">
                          <a:solidFill>
                            <a:srgbClr val="000000"/>
                          </a:solidFill>
                          <a:effectLst/>
                          <a:highlight>
                            <a:srgbClr val="FFFF00"/>
                          </a:highlight>
                          <a:latin typeface="Times New Roman" panose="02020603050405020304" pitchFamily="18" charset="0"/>
                          <a:cs typeface="Times New Roman" panose="02020603050405020304" pitchFamily="18" charset="0"/>
                        </a:rPr>
                        <a:t>x = bytes(5)</a:t>
                      </a:r>
                    </a:p>
                  </a:txBody>
                  <a:tcPr marL="85725" marR="9525" marT="9525" marB="0"/>
                </a:tc>
                <a:tc>
                  <a:txBody>
                    <a:bodyPr/>
                    <a:lstStyle/>
                    <a:p>
                      <a:pPr algn="ctr" fontAlgn="t"/>
                      <a:r>
                        <a:rPr lang="en-IN" sz="1400" b="1"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bytes</a:t>
                      </a:r>
                    </a:p>
                  </a:txBody>
                  <a:tcPr marL="9525" marR="9525" marT="76200" marB="76200"/>
                </a:tc>
                <a:extLst>
                  <a:ext uri="{0D108BD9-81ED-4DB2-BD59-A6C34878D82A}">
                    <a16:rowId xmlns:a16="http://schemas.microsoft.com/office/drawing/2014/main" val="1076979199"/>
                  </a:ext>
                </a:extLst>
              </a:tr>
              <a:tr h="323832">
                <a:tc>
                  <a:txBody>
                    <a:bodyPr/>
                    <a:lstStyle/>
                    <a:p>
                      <a:pPr algn="ctr" fontAlgn="t"/>
                      <a:r>
                        <a:rPr lang="en-IN" sz="1400" b="1" i="0" u="none" strike="noStrike" dirty="0">
                          <a:solidFill>
                            <a:srgbClr val="000000"/>
                          </a:solidFill>
                          <a:effectLst/>
                          <a:latin typeface="Times New Roman" panose="02020603050405020304" pitchFamily="18" charset="0"/>
                          <a:cs typeface="Times New Roman" panose="02020603050405020304" pitchFamily="18" charset="0"/>
                        </a:rPr>
                        <a:t>x = </a:t>
                      </a:r>
                      <a:r>
                        <a:rPr lang="en-IN" sz="1400" b="1" i="0" u="none" strike="noStrike" dirty="0" err="1">
                          <a:solidFill>
                            <a:srgbClr val="000000"/>
                          </a:solidFill>
                          <a:effectLst/>
                          <a:latin typeface="Times New Roman" panose="02020603050405020304" pitchFamily="18" charset="0"/>
                          <a:cs typeface="Times New Roman" panose="02020603050405020304" pitchFamily="18" charset="0"/>
                        </a:rPr>
                        <a:t>bytearray</a:t>
                      </a:r>
                      <a:r>
                        <a:rPr lang="en-IN" sz="1400" b="1" i="0" u="none" strike="noStrike" dirty="0">
                          <a:solidFill>
                            <a:srgbClr val="000000"/>
                          </a:solidFill>
                          <a:effectLst/>
                          <a:latin typeface="Times New Roman" panose="02020603050405020304" pitchFamily="18" charset="0"/>
                          <a:cs typeface="Times New Roman" panose="02020603050405020304" pitchFamily="18" charset="0"/>
                        </a:rPr>
                        <a:t>(5)</a:t>
                      </a:r>
                    </a:p>
                  </a:txBody>
                  <a:tcPr marL="85725" marR="9525" marT="9525" marB="0"/>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bytearray</a:t>
                      </a:r>
                    </a:p>
                  </a:txBody>
                  <a:tcPr marL="9525" marR="9525" marT="76200" marB="76200"/>
                </a:tc>
                <a:extLst>
                  <a:ext uri="{0D108BD9-81ED-4DB2-BD59-A6C34878D82A}">
                    <a16:rowId xmlns:a16="http://schemas.microsoft.com/office/drawing/2014/main" val="2187731844"/>
                  </a:ext>
                </a:extLst>
              </a:tr>
              <a:tr h="357785">
                <a:tc>
                  <a:txBody>
                    <a:bodyPr/>
                    <a:lstStyle/>
                    <a:p>
                      <a:pPr algn="ctr" fontAlgn="t"/>
                      <a:r>
                        <a:rPr lang="en-IN" sz="1400" b="1" i="0" u="none" strike="noStrike" dirty="0">
                          <a:solidFill>
                            <a:srgbClr val="000000"/>
                          </a:solidFill>
                          <a:effectLst/>
                          <a:latin typeface="Times New Roman" panose="02020603050405020304" pitchFamily="18" charset="0"/>
                          <a:cs typeface="Times New Roman" panose="02020603050405020304" pitchFamily="18" charset="0"/>
                        </a:rPr>
                        <a:t>x = </a:t>
                      </a:r>
                      <a:r>
                        <a:rPr lang="en-IN" sz="1400" b="1" i="0" u="none" strike="noStrike" dirty="0" err="1">
                          <a:solidFill>
                            <a:srgbClr val="000000"/>
                          </a:solidFill>
                          <a:effectLst/>
                          <a:latin typeface="Times New Roman" panose="02020603050405020304" pitchFamily="18" charset="0"/>
                          <a:cs typeface="Times New Roman" panose="02020603050405020304" pitchFamily="18" charset="0"/>
                        </a:rPr>
                        <a:t>memoryview</a:t>
                      </a:r>
                      <a:r>
                        <a:rPr lang="en-IN" sz="1400" b="1" i="0" u="none" strike="noStrike" dirty="0">
                          <a:solidFill>
                            <a:srgbClr val="000000"/>
                          </a:solidFill>
                          <a:effectLst/>
                          <a:latin typeface="Times New Roman" panose="02020603050405020304" pitchFamily="18" charset="0"/>
                          <a:cs typeface="Times New Roman" panose="02020603050405020304" pitchFamily="18" charset="0"/>
                        </a:rPr>
                        <a:t>(bytes(5))</a:t>
                      </a:r>
                    </a:p>
                  </a:txBody>
                  <a:tcPr marL="85725" marR="9525" marT="9525" marB="0"/>
                </a:tc>
                <a:tc>
                  <a:txBody>
                    <a:bodyPr/>
                    <a:lstStyle/>
                    <a:p>
                      <a:pPr algn="ctr" fontAlgn="t"/>
                      <a:r>
                        <a:rPr lang="en-IN" sz="1400" b="1" i="0" u="none" strike="noStrike" dirty="0" err="1">
                          <a:solidFill>
                            <a:srgbClr val="000000"/>
                          </a:solidFill>
                          <a:effectLst/>
                          <a:latin typeface="Times New Roman" panose="02020603050405020304" pitchFamily="18" charset="0"/>
                          <a:cs typeface="Times New Roman" panose="02020603050405020304" pitchFamily="18" charset="0"/>
                        </a:rPr>
                        <a:t>memoryview</a:t>
                      </a:r>
                      <a:endParaRPr lang="en-IN" sz="14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76200" marB="76200"/>
                </a:tc>
                <a:extLst>
                  <a:ext uri="{0D108BD9-81ED-4DB2-BD59-A6C34878D82A}">
                    <a16:rowId xmlns:a16="http://schemas.microsoft.com/office/drawing/2014/main" val="294006537"/>
                  </a:ext>
                </a:extLst>
              </a:tr>
            </a:tbl>
          </a:graphicData>
        </a:graphic>
      </p:graphicFrame>
    </p:spTree>
    <p:extLst>
      <p:ext uri="{BB962C8B-B14F-4D97-AF65-F5344CB8AC3E}">
        <p14:creationId xmlns:p14="http://schemas.microsoft.com/office/powerpoint/2010/main" val="3684640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EEC8-3968-4E36-936C-7F51CF5AA97A}"/>
              </a:ext>
            </a:extLst>
          </p:cNvPr>
          <p:cNvSpPr>
            <a:spLocks noGrp="1"/>
          </p:cNvSpPr>
          <p:nvPr>
            <p:ph type="title"/>
          </p:nvPr>
        </p:nvSpPr>
        <p:spPr>
          <a:xfrm>
            <a:off x="0" y="18256"/>
            <a:ext cx="10515600" cy="662782"/>
          </a:xfrm>
        </p:spPr>
        <p:txBody>
          <a:bodyPr>
            <a:normAutofit/>
          </a:bodyPr>
          <a:lstStyle/>
          <a:p>
            <a:r>
              <a:rPr lang="en-US" sz="4000" dirty="0">
                <a:highlight>
                  <a:srgbClr val="FFFF00"/>
                </a:highlight>
                <a:latin typeface="Times New Roman" panose="02020603050405020304" pitchFamily="18" charset="0"/>
                <a:cs typeface="Times New Roman" panose="02020603050405020304" pitchFamily="18" charset="0"/>
              </a:rPr>
              <a:t>Python Literals</a:t>
            </a:r>
            <a:endParaRPr lang="en-IN" sz="4000" dirty="0">
              <a:highlight>
                <a:srgbClr val="FFFF00"/>
              </a:highligh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E2D95B7-215C-4CBA-9FBA-6109C0DF97BC}"/>
              </a:ext>
            </a:extLst>
          </p:cNvPr>
          <p:cNvSpPr>
            <a:spLocks noGrp="1"/>
          </p:cNvSpPr>
          <p:nvPr>
            <p:ph idx="1"/>
          </p:nvPr>
        </p:nvSpPr>
        <p:spPr>
          <a:xfrm>
            <a:off x="159326" y="681038"/>
            <a:ext cx="11727873" cy="6024562"/>
          </a:xfrm>
        </p:spPr>
        <p:txBody>
          <a:bodyPr/>
          <a:lstStyle/>
          <a:p>
            <a:r>
              <a:rPr lang="en-US" dirty="0"/>
              <a:t>A literal is a notation that represents a fixed value.</a:t>
            </a:r>
          </a:p>
          <a:p>
            <a:r>
              <a:rPr lang="en-US" dirty="0"/>
              <a:t>Numeric Literals: They consists of digits (0-9) with an optional (+ or -) possibly a decimal point.</a:t>
            </a:r>
            <a:endParaRPr lang="en-IN" dirty="0"/>
          </a:p>
        </p:txBody>
      </p:sp>
      <p:pic>
        <p:nvPicPr>
          <p:cNvPr id="4" name="Picture 3">
            <a:extLst>
              <a:ext uri="{FF2B5EF4-FFF2-40B4-BE49-F238E27FC236}">
                <a16:creationId xmlns:a16="http://schemas.microsoft.com/office/drawing/2014/main" id="{641E9235-1FCE-47DB-A5C3-B45E1989E8D8}"/>
              </a:ext>
            </a:extLst>
          </p:cNvPr>
          <p:cNvPicPr>
            <a:picLocks noChangeAspect="1"/>
          </p:cNvPicPr>
          <p:nvPr/>
        </p:nvPicPr>
        <p:blipFill rotWithShape="1">
          <a:blip r:embed="rId2">
            <a:clrChange>
              <a:clrFrom>
                <a:srgbClr val="A9A49E"/>
              </a:clrFrom>
              <a:clrTo>
                <a:srgbClr val="A9A49E">
                  <a:alpha val="0"/>
                </a:srgbClr>
              </a:clrTo>
            </a:clrChange>
            <a:extLst>
              <a:ext uri="{BEBA8EAE-BF5A-486C-A8C5-ECC9F3942E4B}">
                <a14:imgProps xmlns:a14="http://schemas.microsoft.com/office/drawing/2010/main">
                  <a14:imgLayer r:embed="rId3">
                    <a14:imgEffect>
                      <a14:sharpenSoften amount="100000"/>
                    </a14:imgEffect>
                    <a14:imgEffect>
                      <a14:brightnessContrast bright="57000"/>
                    </a14:imgEffect>
                  </a14:imgLayer>
                </a14:imgProps>
              </a:ext>
            </a:extLst>
          </a:blip>
          <a:srcRect b="3017"/>
          <a:stretch/>
        </p:blipFill>
        <p:spPr>
          <a:xfrm>
            <a:off x="3346563" y="1854000"/>
            <a:ext cx="5353398" cy="5004000"/>
          </a:xfrm>
          <a:prstGeom prst="rect">
            <a:avLst/>
          </a:prstGeom>
        </p:spPr>
      </p:pic>
    </p:spTree>
    <p:extLst>
      <p:ext uri="{BB962C8B-B14F-4D97-AF65-F5344CB8AC3E}">
        <p14:creationId xmlns:p14="http://schemas.microsoft.com/office/powerpoint/2010/main" val="24621613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73A999-0723-4E7C-8846-3A0542554ED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4000"/>
                    </a14:imgEffect>
                    <a14:imgEffect>
                      <a14:brightnessContrast bright="76000"/>
                    </a14:imgEffect>
                  </a14:imgLayer>
                </a14:imgProps>
              </a:ext>
            </a:extLst>
          </a:blip>
          <a:stretch>
            <a:fillRect/>
          </a:stretch>
        </p:blipFill>
        <p:spPr>
          <a:xfrm>
            <a:off x="1661976" y="0"/>
            <a:ext cx="8868048" cy="6858000"/>
          </a:xfrm>
          <a:prstGeom prst="rect">
            <a:avLst/>
          </a:prstGeom>
        </p:spPr>
      </p:pic>
    </p:spTree>
    <p:extLst>
      <p:ext uri="{BB962C8B-B14F-4D97-AF65-F5344CB8AC3E}">
        <p14:creationId xmlns:p14="http://schemas.microsoft.com/office/powerpoint/2010/main" val="14392451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5BC6C76-BC26-4E27-97FC-39588FBD1516}"/>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46000"/>
                    </a14:imgEffect>
                    <a14:imgEffect>
                      <a14:brightnessContrast bright="52000"/>
                    </a14:imgEffect>
                  </a14:imgLayer>
                </a14:imgProps>
              </a:ext>
            </a:extLst>
          </a:blip>
          <a:srcRect t="4445"/>
          <a:stretch/>
        </p:blipFill>
        <p:spPr>
          <a:xfrm>
            <a:off x="1813684" y="304800"/>
            <a:ext cx="8564632" cy="6553200"/>
          </a:xfrm>
          <a:prstGeom prst="rect">
            <a:avLst/>
          </a:prstGeom>
        </p:spPr>
      </p:pic>
    </p:spTree>
    <p:extLst>
      <p:ext uri="{BB962C8B-B14F-4D97-AF65-F5344CB8AC3E}">
        <p14:creationId xmlns:p14="http://schemas.microsoft.com/office/powerpoint/2010/main" val="565010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385185-8B13-428C-8344-176C42BA43BA}"/>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15000"/>
                    </a14:imgEffect>
                    <a14:imgEffect>
                      <a14:brightnessContrast bright="30000"/>
                    </a14:imgEffect>
                  </a14:imgLayer>
                </a14:imgProps>
              </a:ext>
            </a:extLst>
          </a:blip>
          <a:stretch>
            <a:fillRect/>
          </a:stretch>
        </p:blipFill>
        <p:spPr>
          <a:xfrm>
            <a:off x="1119311" y="0"/>
            <a:ext cx="9953378" cy="6858000"/>
          </a:xfrm>
          <a:prstGeom prst="rect">
            <a:avLst/>
          </a:prstGeom>
        </p:spPr>
      </p:pic>
    </p:spTree>
    <p:extLst>
      <p:ext uri="{BB962C8B-B14F-4D97-AF65-F5344CB8AC3E}">
        <p14:creationId xmlns:p14="http://schemas.microsoft.com/office/powerpoint/2010/main" val="19278722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18E77-0107-42DE-B3AD-4AF3CCF371BB}"/>
              </a:ext>
            </a:extLst>
          </p:cNvPr>
          <p:cNvSpPr>
            <a:spLocks noGrp="1"/>
          </p:cNvSpPr>
          <p:nvPr>
            <p:ph type="title"/>
          </p:nvPr>
        </p:nvSpPr>
        <p:spPr>
          <a:xfrm>
            <a:off x="838200" y="539297"/>
            <a:ext cx="10515600" cy="607332"/>
          </a:xfrm>
        </p:spPr>
        <p:txBody>
          <a:bodyPr>
            <a:normAutofit fontScale="90000"/>
          </a:bodyPr>
          <a:lstStyle/>
          <a:p>
            <a:r>
              <a:rPr lang="en-IN" sz="4000" dirty="0">
                <a:highlight>
                  <a:srgbClr val="FFFF00"/>
                </a:highlight>
                <a:latin typeface="Times New Roman" panose="02020603050405020304" pitchFamily="18" charset="0"/>
                <a:cs typeface="Times New Roman" panose="02020603050405020304" pitchFamily="18" charset="0"/>
              </a:rPr>
              <a:t>Python Operators</a:t>
            </a:r>
            <a:br>
              <a:rPr lang="en-IN" sz="4000" dirty="0">
                <a:latin typeface="Times New Roman" panose="02020603050405020304" pitchFamily="18" charset="0"/>
                <a:cs typeface="Times New Roman" panose="02020603050405020304" pitchFamily="18" charset="0"/>
              </a:rPr>
            </a:br>
            <a:br>
              <a:rPr lang="en-IN" dirty="0"/>
            </a:br>
            <a:endParaRPr lang="en-IN" dirty="0"/>
          </a:p>
        </p:txBody>
      </p:sp>
      <p:sp>
        <p:nvSpPr>
          <p:cNvPr id="4" name="Rectangle 1">
            <a:extLst>
              <a:ext uri="{FF2B5EF4-FFF2-40B4-BE49-F238E27FC236}">
                <a16:creationId xmlns:a16="http://schemas.microsoft.com/office/drawing/2014/main" id="{DC7D74A0-9812-4076-9A6A-70EF7A69EF15}"/>
              </a:ext>
            </a:extLst>
          </p:cNvPr>
          <p:cNvSpPr>
            <a:spLocks noChangeArrowheads="1"/>
          </p:cNvSpPr>
          <p:nvPr/>
        </p:nvSpPr>
        <p:spPr bwMode="auto">
          <a:xfrm>
            <a:off x="174172" y="684964"/>
            <a:ext cx="11509828" cy="92333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00000"/>
                </a:solidFill>
                <a:effectLst/>
                <a:highlight>
                  <a:srgbClr val="FFFF00"/>
                </a:highlight>
                <a:latin typeface="Times New Roman" panose="02020603050405020304" pitchFamily="18" charset="0"/>
                <a:cs typeface="Times New Roman" panose="02020603050405020304" pitchFamily="18" charset="0"/>
              </a:rPr>
              <a:t>Operators are used to perform operations on variables and values.</a:t>
            </a:r>
            <a:endParaRPr kumimoji="0" lang="en-US" altLang="en-US" b="0" i="0" u="none" strike="noStrike" cap="none" normalizeH="0" baseline="0" dirty="0">
              <a:ln>
                <a:noFill/>
              </a:ln>
              <a:solidFill>
                <a:schemeClr val="tx1"/>
              </a:solidFill>
              <a:effectLst/>
              <a:highlight>
                <a:srgbClr val="FFFF00"/>
              </a:highligh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00000"/>
                </a:solidFill>
                <a:effectLst/>
                <a:highlight>
                  <a:srgbClr val="FFFF00"/>
                </a:highlight>
                <a:latin typeface="Times New Roman" panose="02020603050405020304" pitchFamily="18" charset="0"/>
                <a:cs typeface="Times New Roman" panose="02020603050405020304" pitchFamily="18" charset="0"/>
              </a:rPr>
              <a:t>In the example below, we use the </a:t>
            </a:r>
            <a:r>
              <a:rPr kumimoji="0" lang="en-US" altLang="en-US" b="0" i="0" u="none" strike="noStrike" cap="none" normalizeH="0" baseline="0" dirty="0">
                <a:ln>
                  <a:noFill/>
                </a:ln>
                <a:solidFill>
                  <a:srgbClr val="DC143C"/>
                </a:solidFill>
                <a:effectLst/>
                <a:highlight>
                  <a:srgbClr val="FFFF00"/>
                </a:highlight>
                <a:latin typeface="Times New Roman" panose="02020603050405020304" pitchFamily="18" charset="0"/>
                <a:cs typeface="Times New Roman" panose="02020603050405020304" pitchFamily="18" charset="0"/>
              </a:rPr>
              <a:t>+</a:t>
            </a:r>
            <a:r>
              <a:rPr kumimoji="0" lang="en-US" altLang="en-US" b="0" i="0" u="none" strike="noStrike" cap="none" normalizeH="0" baseline="0" dirty="0">
                <a:ln>
                  <a:noFill/>
                </a:ln>
                <a:solidFill>
                  <a:srgbClr val="000000"/>
                </a:solidFill>
                <a:effectLst/>
                <a:highlight>
                  <a:srgbClr val="FFFF00"/>
                </a:highlight>
                <a:latin typeface="Times New Roman" panose="02020603050405020304" pitchFamily="18" charset="0"/>
                <a:cs typeface="Times New Roman" panose="02020603050405020304" pitchFamily="18" charset="0"/>
              </a:rPr>
              <a:t> operator to add together two values:</a:t>
            </a:r>
          </a:p>
          <a:p>
            <a:pPr lvl="0"/>
            <a:r>
              <a:rPr lang="en-IN" dirty="0">
                <a:solidFill>
                  <a:srgbClr val="0000CD"/>
                </a:solidFill>
                <a:highlight>
                  <a:srgbClr val="FFFF00"/>
                </a:highlight>
                <a:latin typeface="Consolas" panose="020B0609020204030204" pitchFamily="49" charset="0"/>
              </a:rPr>
              <a:t>print</a:t>
            </a:r>
            <a:r>
              <a:rPr lang="en-IN" dirty="0">
                <a:solidFill>
                  <a:srgbClr val="000000"/>
                </a:solidFill>
                <a:highlight>
                  <a:srgbClr val="FFFF00"/>
                </a:highlight>
                <a:latin typeface="Consolas" panose="020B0609020204030204" pitchFamily="49" charset="0"/>
              </a:rPr>
              <a:t>(</a:t>
            </a:r>
            <a:r>
              <a:rPr lang="en-IN" dirty="0">
                <a:solidFill>
                  <a:srgbClr val="FF0000"/>
                </a:solidFill>
                <a:highlight>
                  <a:srgbClr val="FFFF00"/>
                </a:highlight>
                <a:latin typeface="Consolas" panose="020B0609020204030204" pitchFamily="49" charset="0"/>
              </a:rPr>
              <a:t>10</a:t>
            </a:r>
            <a:r>
              <a:rPr lang="en-IN" dirty="0">
                <a:solidFill>
                  <a:srgbClr val="000000"/>
                </a:solidFill>
                <a:highlight>
                  <a:srgbClr val="FFFF00"/>
                </a:highlight>
                <a:latin typeface="Consolas" panose="020B0609020204030204" pitchFamily="49" charset="0"/>
              </a:rPr>
              <a:t> + </a:t>
            </a:r>
            <a:r>
              <a:rPr lang="en-IN" dirty="0">
                <a:solidFill>
                  <a:srgbClr val="FF0000"/>
                </a:solidFill>
                <a:highlight>
                  <a:srgbClr val="FFFF00"/>
                </a:highlight>
                <a:latin typeface="Consolas" panose="020B0609020204030204" pitchFamily="49" charset="0"/>
              </a:rPr>
              <a:t>5</a:t>
            </a:r>
            <a:r>
              <a:rPr lang="en-IN" dirty="0">
                <a:solidFill>
                  <a:srgbClr val="000000"/>
                </a:solidFill>
                <a:highlight>
                  <a:srgbClr val="FFFF00"/>
                </a:highlight>
                <a:latin typeface="Consolas" panose="020B0609020204030204" pitchFamily="49" charset="0"/>
              </a:rPr>
              <a:t>)</a:t>
            </a:r>
            <a:endParaRPr kumimoji="0" lang="en-US" altLang="en-US" b="0" i="0" u="none" strike="noStrike" cap="none" normalizeH="0" baseline="0" dirty="0">
              <a:ln>
                <a:noFill/>
              </a:ln>
              <a:solidFill>
                <a:schemeClr val="tx1"/>
              </a:solidFill>
              <a:effectLst/>
              <a:highlight>
                <a:srgbClr val="FFFF00"/>
              </a:highlight>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6CEA86D1-C58E-45A0-BC67-57CE65E379F7}"/>
              </a:ext>
            </a:extLst>
          </p:cNvPr>
          <p:cNvSpPr/>
          <p:nvPr/>
        </p:nvSpPr>
        <p:spPr>
          <a:xfrm>
            <a:off x="174172" y="2155000"/>
            <a:ext cx="8969828" cy="5170646"/>
          </a:xfrm>
          <a:prstGeom prst="rect">
            <a:avLst/>
          </a:prstGeom>
        </p:spPr>
        <p:txBody>
          <a:bodyPr wrap="square">
            <a:spAutoFit/>
          </a:bodyPr>
          <a:lstStyle/>
          <a:p>
            <a:r>
              <a:rPr lang="en-IN" dirty="0">
                <a:latin typeface="Times New Roman" panose="02020603050405020304" pitchFamily="18" charset="0"/>
                <a:cs typeface="Times New Roman" panose="02020603050405020304" pitchFamily="18" charset="0"/>
              </a:rPr>
              <a:t>Python divides the operators in the following groups:</a:t>
            </a:r>
          </a:p>
          <a:p>
            <a:r>
              <a:rPr lang="en-IN" dirty="0">
                <a:solidFill>
                  <a:schemeClr val="bg1">
                    <a:lumMod val="95000"/>
                  </a:schemeClr>
                </a:solidFill>
                <a:highlight>
                  <a:srgbClr val="000000"/>
                </a:highlight>
                <a:latin typeface="Times New Roman" panose="02020603050405020304" pitchFamily="18" charset="0"/>
                <a:cs typeface="Times New Roman" panose="02020603050405020304" pitchFamily="18" charset="0"/>
              </a:rPr>
              <a:t>Arithmetic operators</a:t>
            </a:r>
          </a:p>
          <a:p>
            <a:r>
              <a:rPr lang="en-IN" dirty="0">
                <a:solidFill>
                  <a:schemeClr val="bg1">
                    <a:lumMod val="95000"/>
                  </a:schemeClr>
                </a:solidFill>
                <a:highlight>
                  <a:srgbClr val="000000"/>
                </a:highlight>
                <a:latin typeface="Times New Roman" panose="02020603050405020304" pitchFamily="18" charset="0"/>
                <a:cs typeface="Times New Roman" panose="02020603050405020304" pitchFamily="18" charset="0"/>
              </a:rPr>
              <a:t>Assignment operators</a:t>
            </a:r>
          </a:p>
          <a:p>
            <a:r>
              <a:rPr lang="en-IN" dirty="0">
                <a:solidFill>
                  <a:schemeClr val="bg1">
                    <a:lumMod val="95000"/>
                  </a:schemeClr>
                </a:solidFill>
                <a:highlight>
                  <a:srgbClr val="000000"/>
                </a:highlight>
                <a:latin typeface="Times New Roman" panose="02020603050405020304" pitchFamily="18" charset="0"/>
                <a:cs typeface="Times New Roman" panose="02020603050405020304" pitchFamily="18" charset="0"/>
              </a:rPr>
              <a:t>Comparison operators</a:t>
            </a:r>
          </a:p>
          <a:p>
            <a:r>
              <a:rPr lang="en-IN" dirty="0">
                <a:solidFill>
                  <a:schemeClr val="bg1">
                    <a:lumMod val="95000"/>
                  </a:schemeClr>
                </a:solidFill>
                <a:highlight>
                  <a:srgbClr val="000000"/>
                </a:highlight>
                <a:latin typeface="Times New Roman" panose="02020603050405020304" pitchFamily="18" charset="0"/>
                <a:cs typeface="Times New Roman" panose="02020603050405020304" pitchFamily="18" charset="0"/>
              </a:rPr>
              <a:t>Logical operators</a:t>
            </a:r>
          </a:p>
          <a:p>
            <a:r>
              <a:rPr lang="en-IN" dirty="0">
                <a:solidFill>
                  <a:schemeClr val="bg1">
                    <a:lumMod val="95000"/>
                  </a:schemeClr>
                </a:solidFill>
                <a:highlight>
                  <a:srgbClr val="000000"/>
                </a:highlight>
                <a:latin typeface="Times New Roman" panose="02020603050405020304" pitchFamily="18" charset="0"/>
                <a:cs typeface="Times New Roman" panose="02020603050405020304" pitchFamily="18" charset="0"/>
              </a:rPr>
              <a:t>Identity operators</a:t>
            </a:r>
          </a:p>
          <a:p>
            <a:r>
              <a:rPr lang="en-IN" dirty="0">
                <a:solidFill>
                  <a:schemeClr val="bg1">
                    <a:lumMod val="95000"/>
                  </a:schemeClr>
                </a:solidFill>
                <a:highlight>
                  <a:srgbClr val="000000"/>
                </a:highlight>
                <a:latin typeface="Times New Roman" panose="02020603050405020304" pitchFamily="18" charset="0"/>
                <a:cs typeface="Times New Roman" panose="02020603050405020304" pitchFamily="18" charset="0"/>
              </a:rPr>
              <a:t>Membership operators</a:t>
            </a:r>
          </a:p>
          <a:p>
            <a:r>
              <a:rPr lang="en-IN" dirty="0">
                <a:solidFill>
                  <a:schemeClr val="bg1">
                    <a:lumMod val="95000"/>
                  </a:schemeClr>
                </a:solidFill>
                <a:highlight>
                  <a:srgbClr val="000000"/>
                </a:highlight>
                <a:latin typeface="Times New Roman" panose="02020603050405020304" pitchFamily="18" charset="0"/>
                <a:cs typeface="Times New Roman" panose="02020603050405020304" pitchFamily="18" charset="0"/>
              </a:rPr>
              <a:t>Bitwise operators</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An operator is a special symbol that helps the user to write arithmetic or logical computations. The operand specifies the data that is to be manipulated by the operator </a:t>
            </a:r>
          </a:p>
          <a:p>
            <a:r>
              <a:rPr lang="en-IN" dirty="0">
                <a:latin typeface="Times New Roman" panose="02020603050405020304" pitchFamily="18" charset="0"/>
                <a:cs typeface="Times New Roman" panose="02020603050405020304" pitchFamily="18" charset="0"/>
              </a:rPr>
              <a:t> </a:t>
            </a:r>
          </a:p>
          <a:p>
            <a:pPr marL="457200" indent="-457200">
              <a:buAutoNum type="arabicPlain" startAt="10"/>
            </a:pPr>
            <a:r>
              <a:rPr lang="en-IN" sz="2400" b="1" dirty="0">
                <a:solidFill>
                  <a:srgbClr val="FF0000"/>
                </a:solidFill>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5</a:t>
            </a: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pPr marL="342900" indent="-342900">
              <a:buAutoNum type="arabicPlain" startAt="10"/>
            </a:pPr>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cxnSp>
        <p:nvCxnSpPr>
          <p:cNvPr id="9" name="Straight Arrow Connector 8">
            <a:extLst>
              <a:ext uri="{FF2B5EF4-FFF2-40B4-BE49-F238E27FC236}">
                <a16:creationId xmlns:a16="http://schemas.microsoft.com/office/drawing/2014/main" id="{B133C4AE-7865-4C6F-B3B6-73867F988BDE}"/>
              </a:ext>
            </a:extLst>
          </p:cNvPr>
          <p:cNvCxnSpPr/>
          <p:nvPr/>
        </p:nvCxnSpPr>
        <p:spPr>
          <a:xfrm flipH="1" flipV="1">
            <a:off x="435429" y="5849257"/>
            <a:ext cx="402771" cy="3497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C659BF7-D21B-40E9-8861-7EAB9FBE860E}"/>
              </a:ext>
            </a:extLst>
          </p:cNvPr>
          <p:cNvCxnSpPr/>
          <p:nvPr/>
        </p:nvCxnSpPr>
        <p:spPr>
          <a:xfrm flipV="1">
            <a:off x="957943" y="5834743"/>
            <a:ext cx="188686" cy="3642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8BAFD82-CE6B-46EB-9033-BBBC23ACDDC2}"/>
              </a:ext>
            </a:extLst>
          </p:cNvPr>
          <p:cNvSpPr txBox="1"/>
          <p:nvPr/>
        </p:nvSpPr>
        <p:spPr>
          <a:xfrm>
            <a:off x="319314" y="6444343"/>
            <a:ext cx="1378857" cy="369332"/>
          </a:xfrm>
          <a:prstGeom prst="rect">
            <a:avLst/>
          </a:prstGeom>
          <a:noFill/>
        </p:spPr>
        <p:txBody>
          <a:bodyPr wrap="square" rtlCol="0">
            <a:spAutoFit/>
          </a:bodyPr>
          <a:lstStyle/>
          <a:p>
            <a:r>
              <a:rPr lang="en-US" dirty="0"/>
              <a:t>Operand</a:t>
            </a:r>
            <a:endParaRPr lang="en-IN" dirty="0"/>
          </a:p>
        </p:txBody>
      </p:sp>
      <p:cxnSp>
        <p:nvCxnSpPr>
          <p:cNvPr id="14" name="Straight Arrow Connector 13">
            <a:extLst>
              <a:ext uri="{FF2B5EF4-FFF2-40B4-BE49-F238E27FC236}">
                <a16:creationId xmlns:a16="http://schemas.microsoft.com/office/drawing/2014/main" id="{9E0C7B72-F331-4BD6-8AA4-8EA54AFBCC00}"/>
              </a:ext>
            </a:extLst>
          </p:cNvPr>
          <p:cNvCxnSpPr>
            <a:cxnSpLocks/>
            <a:stCxn id="15" idx="1"/>
          </p:cNvCxnSpPr>
          <p:nvPr/>
        </p:nvCxnSpPr>
        <p:spPr>
          <a:xfrm flipH="1">
            <a:off x="957943" y="5388820"/>
            <a:ext cx="740228" cy="1846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C8D932D-551F-4C3E-A1E0-C9339EFC05C6}"/>
              </a:ext>
            </a:extLst>
          </p:cNvPr>
          <p:cNvSpPr txBox="1"/>
          <p:nvPr/>
        </p:nvSpPr>
        <p:spPr>
          <a:xfrm>
            <a:off x="1698171" y="5204154"/>
            <a:ext cx="1003865" cy="369332"/>
          </a:xfrm>
          <a:prstGeom prst="rect">
            <a:avLst/>
          </a:prstGeom>
          <a:noFill/>
        </p:spPr>
        <p:txBody>
          <a:bodyPr wrap="none" rtlCol="0">
            <a:spAutoFit/>
          </a:bodyPr>
          <a:lstStyle/>
          <a:p>
            <a:r>
              <a:rPr lang="en-US" dirty="0"/>
              <a:t>Operand</a:t>
            </a:r>
            <a:endParaRPr lang="en-IN" dirty="0"/>
          </a:p>
        </p:txBody>
      </p:sp>
    </p:spTree>
    <p:extLst>
      <p:ext uri="{BB962C8B-B14F-4D97-AF65-F5344CB8AC3E}">
        <p14:creationId xmlns:p14="http://schemas.microsoft.com/office/powerpoint/2010/main" val="3462714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A02DC-909C-4D51-B8D7-B49CFC33B341}"/>
              </a:ext>
            </a:extLst>
          </p:cNvPr>
          <p:cNvSpPr>
            <a:spLocks noGrp="1"/>
          </p:cNvSpPr>
          <p:nvPr>
            <p:ph type="title"/>
          </p:nvPr>
        </p:nvSpPr>
        <p:spPr>
          <a:xfrm>
            <a:off x="270164" y="198871"/>
            <a:ext cx="10515600" cy="549275"/>
          </a:xfrm>
        </p:spPr>
        <p:txBody>
          <a:bodyPr>
            <a:normAutofit/>
          </a:bodyPr>
          <a:lstStyle/>
          <a:p>
            <a:r>
              <a:rPr lang="en-US" sz="3200" dirty="0">
                <a:highlight>
                  <a:srgbClr val="FFFF00"/>
                </a:highlight>
                <a:latin typeface="Times New Roman" panose="02020603050405020304" pitchFamily="18" charset="0"/>
                <a:cs typeface="Times New Roman" panose="02020603050405020304" pitchFamily="18" charset="0"/>
              </a:rPr>
              <a:t>Python Keywords</a:t>
            </a:r>
            <a:endParaRPr lang="en-IN" sz="3200" dirty="0">
              <a:highlight>
                <a:srgbClr val="FFFF00"/>
              </a:highlight>
              <a:latin typeface="Times New Roman" panose="02020603050405020304" pitchFamily="18" charset="0"/>
              <a:cs typeface="Times New Roman" panose="02020603050405020304" pitchFamily="18" charset="0"/>
            </a:endParaRPr>
          </a:p>
        </p:txBody>
      </p:sp>
      <p:graphicFrame>
        <p:nvGraphicFramePr>
          <p:cNvPr id="7" name="Table 7">
            <a:extLst>
              <a:ext uri="{FF2B5EF4-FFF2-40B4-BE49-F238E27FC236}">
                <a16:creationId xmlns:a16="http://schemas.microsoft.com/office/drawing/2014/main" id="{2437F561-15AC-49D2-BFFA-D24B1E4DF25D}"/>
              </a:ext>
            </a:extLst>
          </p:cNvPr>
          <p:cNvGraphicFramePr>
            <a:graphicFrameLocks noGrp="1"/>
          </p:cNvGraphicFramePr>
          <p:nvPr>
            <p:ph idx="1"/>
            <p:extLst>
              <p:ext uri="{D42A27DB-BD31-4B8C-83A1-F6EECF244321}">
                <p14:modId xmlns:p14="http://schemas.microsoft.com/office/powerpoint/2010/main" val="3363290521"/>
              </p:ext>
            </p:extLst>
          </p:nvPr>
        </p:nvGraphicFramePr>
        <p:xfrm>
          <a:off x="159327" y="748146"/>
          <a:ext cx="10515600" cy="5918200"/>
        </p:xfrm>
        <a:graphic>
          <a:graphicData uri="http://schemas.openxmlformats.org/drawingml/2006/table">
            <a:tbl>
              <a:tblPr firstRow="1" bandRow="1">
                <a:tableStyleId>{5C22544A-7EE6-4342-B048-85BDC9FD1C3A}</a:tableStyleId>
              </a:tblPr>
              <a:tblGrid>
                <a:gridCol w="1808018">
                  <a:extLst>
                    <a:ext uri="{9D8B030D-6E8A-4147-A177-3AD203B41FA5}">
                      <a16:colId xmlns:a16="http://schemas.microsoft.com/office/drawing/2014/main" val="1378004762"/>
                    </a:ext>
                  </a:extLst>
                </a:gridCol>
                <a:gridCol w="8707582">
                  <a:extLst>
                    <a:ext uri="{9D8B030D-6E8A-4147-A177-3AD203B41FA5}">
                      <a16:colId xmlns:a16="http://schemas.microsoft.com/office/drawing/2014/main" val="3959066516"/>
                    </a:ext>
                  </a:extLst>
                </a:gridCol>
              </a:tblGrid>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Keyword</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Description</a:t>
                      </a:r>
                    </a:p>
                  </a:txBody>
                  <a:tcPr marL="9525" marR="9525" marT="9525" marB="0"/>
                </a:tc>
                <a:extLst>
                  <a:ext uri="{0D108BD9-81ED-4DB2-BD59-A6C34878D82A}">
                    <a16:rowId xmlns:a16="http://schemas.microsoft.com/office/drawing/2014/main" val="1196850560"/>
                  </a:ext>
                </a:extLst>
              </a:tr>
              <a:tr h="370840">
                <a:tc>
                  <a:txBody>
                    <a:bodyPr/>
                    <a:lstStyle/>
                    <a:p>
                      <a:pPr marL="0" algn="ctr" defTabSz="914400" rtl="0" eaLnBrk="1" fontAlgn="t" latinLnBrk="0" hangingPunct="1"/>
                      <a:r>
                        <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and</a:t>
                      </a:r>
                      <a:endPar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A logical operator</a:t>
                      </a:r>
                    </a:p>
                  </a:txBody>
                  <a:tcPr marL="9525" marR="9525" marT="76200" marB="76200"/>
                </a:tc>
                <a:extLst>
                  <a:ext uri="{0D108BD9-81ED-4DB2-BD59-A6C34878D82A}">
                    <a16:rowId xmlns:a16="http://schemas.microsoft.com/office/drawing/2014/main" val="3030319008"/>
                  </a:ext>
                </a:extLst>
              </a:tr>
              <a:tr h="370840">
                <a:tc>
                  <a:txBody>
                    <a:bodyPr/>
                    <a:lstStyle/>
                    <a:p>
                      <a:pPr marL="0" algn="ctr" defTabSz="914400" rtl="0" eaLnBrk="1" fontAlgn="t" latinLnBrk="0" hangingPunct="1"/>
                      <a:r>
                        <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hlinkClick r:id="rId3">
                            <a:extLst>
                              <a:ext uri="{A12FA001-AC4F-418D-AE19-62706E023703}">
                                <ahyp:hlinkClr xmlns:ahyp="http://schemas.microsoft.com/office/drawing/2018/hyperlinkcolor" val="tx"/>
                              </a:ext>
                            </a:extLst>
                          </a:hlinkClick>
                        </a:rPr>
                        <a:t>as</a:t>
                      </a:r>
                      <a:endPar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create an alias</a:t>
                      </a:r>
                    </a:p>
                  </a:txBody>
                  <a:tcPr marL="9525" marR="9525" marT="76200" marB="76200"/>
                </a:tc>
                <a:extLst>
                  <a:ext uri="{0D108BD9-81ED-4DB2-BD59-A6C34878D82A}">
                    <a16:rowId xmlns:a16="http://schemas.microsoft.com/office/drawing/2014/main" val="3802861910"/>
                  </a:ext>
                </a:extLst>
              </a:tr>
              <a:tr h="370840">
                <a:tc>
                  <a:txBody>
                    <a:bodyPr/>
                    <a:lstStyle/>
                    <a:p>
                      <a:pPr marL="0" algn="ctr" defTabSz="914400" rtl="0" eaLnBrk="1" fontAlgn="t" latinLnBrk="0" hangingPunct="1"/>
                      <a:r>
                        <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hlinkClick r:id="rId4">
                            <a:extLst>
                              <a:ext uri="{A12FA001-AC4F-418D-AE19-62706E023703}">
                                <ahyp:hlinkClr xmlns:ahyp="http://schemas.microsoft.com/office/drawing/2018/hyperlinkcolor" val="tx"/>
                              </a:ext>
                            </a:extLst>
                          </a:hlinkClick>
                        </a:rPr>
                        <a:t>assert</a:t>
                      </a:r>
                      <a:endPar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latin typeface="Times New Roman" panose="02020603050405020304" pitchFamily="18" charset="0"/>
                          <a:cs typeface="Times New Roman" panose="02020603050405020304" pitchFamily="18" charset="0"/>
                        </a:rPr>
                        <a:t>For debugging</a:t>
                      </a:r>
                    </a:p>
                  </a:txBody>
                  <a:tcPr marL="9525" marR="9525" marT="76200" marB="76200"/>
                </a:tc>
                <a:extLst>
                  <a:ext uri="{0D108BD9-81ED-4DB2-BD59-A6C34878D82A}">
                    <a16:rowId xmlns:a16="http://schemas.microsoft.com/office/drawing/2014/main" val="4075271777"/>
                  </a:ext>
                </a:extLst>
              </a:tr>
              <a:tr h="370840">
                <a:tc>
                  <a:txBody>
                    <a:bodyPr/>
                    <a:lstStyle/>
                    <a:p>
                      <a:pPr marL="0" algn="ctr" defTabSz="914400" rtl="0" eaLnBrk="1" fontAlgn="t" latinLnBrk="0" hangingPunct="1"/>
                      <a:r>
                        <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hlinkClick r:id="rId5">
                            <a:extLst>
                              <a:ext uri="{A12FA001-AC4F-418D-AE19-62706E023703}">
                                <ahyp:hlinkClr xmlns:ahyp="http://schemas.microsoft.com/office/drawing/2018/hyperlinkcolor" val="tx"/>
                              </a:ext>
                            </a:extLst>
                          </a:hlinkClick>
                        </a:rPr>
                        <a:t>break</a:t>
                      </a:r>
                      <a:endPar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To break out of a loop</a:t>
                      </a:r>
                    </a:p>
                  </a:txBody>
                  <a:tcPr marL="9525" marR="9525" marT="76200" marB="76200"/>
                </a:tc>
                <a:extLst>
                  <a:ext uri="{0D108BD9-81ED-4DB2-BD59-A6C34878D82A}">
                    <a16:rowId xmlns:a16="http://schemas.microsoft.com/office/drawing/2014/main" val="1413444421"/>
                  </a:ext>
                </a:extLst>
              </a:tr>
              <a:tr h="370840">
                <a:tc>
                  <a:txBody>
                    <a:bodyPr/>
                    <a:lstStyle/>
                    <a:p>
                      <a:pPr marL="0" algn="ctr" defTabSz="914400" rtl="0" eaLnBrk="1" fontAlgn="t" latinLnBrk="0" hangingPunct="1"/>
                      <a:r>
                        <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hlinkClick r:id="rId6">
                            <a:extLst>
                              <a:ext uri="{A12FA001-AC4F-418D-AE19-62706E023703}">
                                <ahyp:hlinkClr xmlns:ahyp="http://schemas.microsoft.com/office/drawing/2018/hyperlinkcolor" val="tx"/>
                              </a:ext>
                            </a:extLst>
                          </a:hlinkClick>
                        </a:rPr>
                        <a:t>class</a:t>
                      </a:r>
                      <a:endPar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define a class</a:t>
                      </a:r>
                    </a:p>
                  </a:txBody>
                  <a:tcPr marL="9525" marR="9525" marT="76200" marB="76200"/>
                </a:tc>
                <a:extLst>
                  <a:ext uri="{0D108BD9-81ED-4DB2-BD59-A6C34878D82A}">
                    <a16:rowId xmlns:a16="http://schemas.microsoft.com/office/drawing/2014/main" val="578801803"/>
                  </a:ext>
                </a:extLst>
              </a:tr>
              <a:tr h="370840">
                <a:tc>
                  <a:txBody>
                    <a:bodyPr/>
                    <a:lstStyle/>
                    <a:p>
                      <a:pPr marL="0" algn="ctr" defTabSz="914400" rtl="0" eaLnBrk="1" fontAlgn="t" latinLnBrk="0" hangingPunct="1"/>
                      <a:r>
                        <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hlinkClick r:id="rId7">
                            <a:extLst>
                              <a:ext uri="{A12FA001-AC4F-418D-AE19-62706E023703}">
                                <ahyp:hlinkClr xmlns:ahyp="http://schemas.microsoft.com/office/drawing/2018/hyperlinkcolor" val="tx"/>
                              </a:ext>
                            </a:extLst>
                          </a:hlinkClick>
                        </a:rPr>
                        <a:t>continue</a:t>
                      </a:r>
                      <a:endPar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To continue to the next iteration of a loop</a:t>
                      </a:r>
                    </a:p>
                  </a:txBody>
                  <a:tcPr marL="9525" marR="9525" marT="76200" marB="76200"/>
                </a:tc>
                <a:extLst>
                  <a:ext uri="{0D108BD9-81ED-4DB2-BD59-A6C34878D82A}">
                    <a16:rowId xmlns:a16="http://schemas.microsoft.com/office/drawing/2014/main" val="23159555"/>
                  </a:ext>
                </a:extLst>
              </a:tr>
              <a:tr h="301764">
                <a:tc>
                  <a:txBody>
                    <a:bodyPr/>
                    <a:lstStyle/>
                    <a:p>
                      <a:pPr marL="0" algn="ctr" defTabSz="914400" rtl="0" eaLnBrk="1" fontAlgn="t" latinLnBrk="0" hangingPunct="1"/>
                      <a:r>
                        <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hlinkClick r:id="rId8">
                            <a:extLst>
                              <a:ext uri="{A12FA001-AC4F-418D-AE19-62706E023703}">
                                <ahyp:hlinkClr xmlns:ahyp="http://schemas.microsoft.com/office/drawing/2018/hyperlinkcolor" val="tx"/>
                              </a:ext>
                            </a:extLst>
                          </a:hlinkClick>
                        </a:rPr>
                        <a:t>def</a:t>
                      </a:r>
                      <a:endPar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To define a function</a:t>
                      </a:r>
                    </a:p>
                  </a:txBody>
                  <a:tcPr marL="9525" marR="9525" marT="76200" marB="76200"/>
                </a:tc>
                <a:extLst>
                  <a:ext uri="{0D108BD9-81ED-4DB2-BD59-A6C34878D82A}">
                    <a16:rowId xmlns:a16="http://schemas.microsoft.com/office/drawing/2014/main" val="2548603266"/>
                  </a:ext>
                </a:extLst>
              </a:tr>
              <a:tr h="370840">
                <a:tc>
                  <a:txBody>
                    <a:bodyPr/>
                    <a:lstStyle/>
                    <a:p>
                      <a:pPr marL="0" algn="ctr" defTabSz="914400" rtl="0" eaLnBrk="1" fontAlgn="t" latinLnBrk="0" hangingPunct="1"/>
                      <a:r>
                        <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hlinkClick r:id="rId9">
                            <a:extLst>
                              <a:ext uri="{A12FA001-AC4F-418D-AE19-62706E023703}">
                                <ahyp:hlinkClr xmlns:ahyp="http://schemas.microsoft.com/office/drawing/2018/hyperlinkcolor" val="tx"/>
                              </a:ext>
                            </a:extLst>
                          </a:hlinkClick>
                        </a:rPr>
                        <a:t>del</a:t>
                      </a:r>
                      <a:endPar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To delete an object</a:t>
                      </a:r>
                    </a:p>
                  </a:txBody>
                  <a:tcPr marL="9525" marR="9525" marT="76200" marB="76200"/>
                </a:tc>
                <a:extLst>
                  <a:ext uri="{0D108BD9-81ED-4DB2-BD59-A6C34878D82A}">
                    <a16:rowId xmlns:a16="http://schemas.microsoft.com/office/drawing/2014/main" val="1298333794"/>
                  </a:ext>
                </a:extLst>
              </a:tr>
              <a:tr h="370840">
                <a:tc>
                  <a:txBody>
                    <a:bodyPr/>
                    <a:lstStyle/>
                    <a:p>
                      <a:pPr marL="0" algn="ctr" defTabSz="914400" rtl="0" eaLnBrk="1" fontAlgn="t" latinLnBrk="0" hangingPunct="1"/>
                      <a:r>
                        <a:rPr lang="en-IN" sz="1600" b="1" i="0" u="none" strike="noStrike" kern="1200" dirty="0" err="1">
                          <a:solidFill>
                            <a:schemeClr val="tx1"/>
                          </a:solidFill>
                          <a:effectLst/>
                          <a:highlight>
                            <a:srgbClr val="FFFF00"/>
                          </a:highlight>
                          <a:latin typeface="Times New Roman" panose="02020603050405020304" pitchFamily="18" charset="0"/>
                          <a:ea typeface="+mn-ea"/>
                          <a:cs typeface="Times New Roman" panose="02020603050405020304" pitchFamily="18" charset="0"/>
                          <a:hlinkClick r:id="rId10">
                            <a:extLst>
                              <a:ext uri="{A12FA001-AC4F-418D-AE19-62706E023703}">
                                <ahyp:hlinkClr xmlns:ahyp="http://schemas.microsoft.com/office/drawing/2018/hyperlinkcolor" val="tx"/>
                              </a:ext>
                            </a:extLst>
                          </a:hlinkClick>
                        </a:rPr>
                        <a:t>elif</a:t>
                      </a:r>
                      <a:endPar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Used in conditional statements, same as else if</a:t>
                      </a:r>
                    </a:p>
                  </a:txBody>
                  <a:tcPr marL="9525" marR="9525" marT="76200" marB="76200"/>
                </a:tc>
                <a:extLst>
                  <a:ext uri="{0D108BD9-81ED-4DB2-BD59-A6C34878D82A}">
                    <a16:rowId xmlns:a16="http://schemas.microsoft.com/office/drawing/2014/main" val="2314541139"/>
                  </a:ext>
                </a:extLst>
              </a:tr>
              <a:tr h="370840">
                <a:tc>
                  <a:txBody>
                    <a:bodyPr/>
                    <a:lstStyle/>
                    <a:p>
                      <a:pPr marL="0" algn="ctr" defTabSz="914400" rtl="0" eaLnBrk="1" fontAlgn="t" latinLnBrk="0" hangingPunct="1"/>
                      <a:r>
                        <a:rPr lang="en-IN" sz="1600" b="1"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11">
                            <a:extLst>
                              <a:ext uri="{A12FA001-AC4F-418D-AE19-62706E023703}">
                                <ahyp:hlinkClr xmlns:ahyp="http://schemas.microsoft.com/office/drawing/2018/hyperlinkcolor" val="tx"/>
                              </a:ext>
                            </a:extLst>
                          </a:hlinkClick>
                        </a:rPr>
                        <a:t>else</a:t>
                      </a:r>
                      <a:endParaRPr lang="en-IN" sz="1600" b="1" i="0" u="none" strike="noStrike" kern="1200" dirty="0">
                        <a:solidFill>
                          <a:schemeClr val="tx1"/>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latin typeface="Times New Roman" panose="02020603050405020304" pitchFamily="18" charset="0"/>
                          <a:cs typeface="Times New Roman" panose="02020603050405020304" pitchFamily="18" charset="0"/>
                        </a:rPr>
                        <a:t>Used in conditional statements</a:t>
                      </a:r>
                    </a:p>
                  </a:txBody>
                  <a:tcPr marL="9525" marR="9525" marT="76200" marB="76200"/>
                </a:tc>
                <a:extLst>
                  <a:ext uri="{0D108BD9-81ED-4DB2-BD59-A6C34878D82A}">
                    <a16:rowId xmlns:a16="http://schemas.microsoft.com/office/drawing/2014/main" val="3316820307"/>
                  </a:ext>
                </a:extLst>
              </a:tr>
              <a:tr h="370840">
                <a:tc>
                  <a:txBody>
                    <a:bodyPr/>
                    <a:lstStyle/>
                    <a:p>
                      <a:pPr marL="0" algn="ctr" defTabSz="914400" rtl="0" eaLnBrk="1" fontAlgn="t" latinLnBrk="0" hangingPunct="1"/>
                      <a:r>
                        <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hlinkClick r:id="rId12">
                            <a:extLst>
                              <a:ext uri="{A12FA001-AC4F-418D-AE19-62706E023703}">
                                <ahyp:hlinkClr xmlns:ahyp="http://schemas.microsoft.com/office/drawing/2018/hyperlinkcolor" val="tx"/>
                              </a:ext>
                            </a:extLst>
                          </a:hlinkClick>
                        </a:rPr>
                        <a:t>except</a:t>
                      </a:r>
                      <a:endPar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Used with exceptions, what to do when an exception occurs</a:t>
                      </a:r>
                    </a:p>
                  </a:txBody>
                  <a:tcPr marL="9525" marR="9525" marT="76200" marB="76200"/>
                </a:tc>
                <a:extLst>
                  <a:ext uri="{0D108BD9-81ED-4DB2-BD59-A6C34878D82A}">
                    <a16:rowId xmlns:a16="http://schemas.microsoft.com/office/drawing/2014/main" val="894422406"/>
                  </a:ext>
                </a:extLst>
              </a:tr>
              <a:tr h="370840">
                <a:tc>
                  <a:txBody>
                    <a:bodyPr/>
                    <a:lstStyle/>
                    <a:p>
                      <a:pPr marL="0" algn="ctr" defTabSz="914400" rtl="0" eaLnBrk="1" fontAlgn="t" latinLnBrk="0" hangingPunct="1"/>
                      <a:r>
                        <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hlinkClick r:id="rId13">
                            <a:extLst>
                              <a:ext uri="{A12FA001-AC4F-418D-AE19-62706E023703}">
                                <ahyp:hlinkClr xmlns:ahyp="http://schemas.microsoft.com/office/drawing/2018/hyperlinkcolor" val="tx"/>
                              </a:ext>
                            </a:extLst>
                          </a:hlinkClick>
                        </a:rPr>
                        <a:t>FALSE</a:t>
                      </a:r>
                      <a:endParaRPr lang="en-IN" sz="1600" b="1" i="0" u="none" strike="noStrike" kern="1200">
                        <a:solidFill>
                          <a:schemeClr val="tx1"/>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Boolean value, result of comparison operations</a:t>
                      </a:r>
                    </a:p>
                  </a:txBody>
                  <a:tcPr marL="9525" marR="9525" marT="76200" marB="76200"/>
                </a:tc>
                <a:extLst>
                  <a:ext uri="{0D108BD9-81ED-4DB2-BD59-A6C34878D82A}">
                    <a16:rowId xmlns:a16="http://schemas.microsoft.com/office/drawing/2014/main" val="4243384355"/>
                  </a:ext>
                </a:extLst>
              </a:tr>
              <a:tr h="370840">
                <a:tc>
                  <a:txBody>
                    <a:bodyPr/>
                    <a:lstStyle/>
                    <a:p>
                      <a:pPr marL="0" algn="ctr" defTabSz="914400" rtl="0" eaLnBrk="1" fontAlgn="t" latinLnBrk="0" hangingPunct="1"/>
                      <a:r>
                        <a:rPr lang="en-IN" sz="1600" b="1"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14">
                            <a:extLst>
                              <a:ext uri="{A12FA001-AC4F-418D-AE19-62706E023703}">
                                <ahyp:hlinkClr xmlns:ahyp="http://schemas.microsoft.com/office/drawing/2018/hyperlinkcolor" val="tx"/>
                              </a:ext>
                            </a:extLst>
                          </a:hlinkClick>
                        </a:rPr>
                        <a:t>finally</a:t>
                      </a:r>
                      <a:endParaRPr lang="en-IN" sz="1600" b="1" i="0" u="none" strike="noStrike" kern="1200" dirty="0">
                        <a:solidFill>
                          <a:schemeClr val="tx1"/>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Used with exceptions, a block of code that will be executed no matter if there is an exception or not</a:t>
                      </a:r>
                    </a:p>
                  </a:txBody>
                  <a:tcPr marL="9525" marR="9525" marT="76200" marB="76200"/>
                </a:tc>
                <a:extLst>
                  <a:ext uri="{0D108BD9-81ED-4DB2-BD59-A6C34878D82A}">
                    <a16:rowId xmlns:a16="http://schemas.microsoft.com/office/drawing/2014/main" val="781834799"/>
                  </a:ext>
                </a:extLst>
              </a:tr>
              <a:tr h="370840">
                <a:tc>
                  <a:txBody>
                    <a:bodyPr/>
                    <a:lstStyle/>
                    <a:p>
                      <a:pPr marL="0" algn="ctr" defTabSz="914400" rtl="0" eaLnBrk="1" fontAlgn="t" latinLnBrk="0" hangingPunct="1"/>
                      <a:r>
                        <a:rPr lang="en-IN" sz="1600" b="1" i="0" u="none" strike="noStrike" kern="1200" dirty="0">
                          <a:solidFill>
                            <a:schemeClr val="tx1"/>
                          </a:solidFill>
                          <a:effectLst/>
                          <a:highlight>
                            <a:srgbClr val="FFFF00"/>
                          </a:highlight>
                          <a:latin typeface="Times New Roman" panose="02020603050405020304" pitchFamily="18" charset="0"/>
                          <a:ea typeface="+mn-ea"/>
                          <a:cs typeface="Times New Roman" panose="02020603050405020304" pitchFamily="18" charset="0"/>
                        </a:rPr>
                        <a:t>for</a:t>
                      </a:r>
                    </a:p>
                  </a:txBody>
                  <a:tcPr marL="85725" marR="9525" marT="9525" marB="0"/>
                </a:tc>
                <a:tc>
                  <a:txBody>
                    <a:bodyPr/>
                    <a:lstStyle/>
                    <a:p>
                      <a:pPr algn="ctr" fontAlgn="t"/>
                      <a:r>
                        <a:rPr lang="en-IN" sz="1600" b="0" i="0" u="none" strike="noStrike" kern="1200" dirty="0">
                          <a:solidFill>
                            <a:srgbClr val="000000"/>
                          </a:solidFill>
                          <a:effectLst/>
                          <a:highlight>
                            <a:srgbClr val="FFFF00"/>
                          </a:highlight>
                          <a:latin typeface="Times New Roman" panose="02020603050405020304" pitchFamily="18" charset="0"/>
                          <a:ea typeface="+mn-ea"/>
                          <a:cs typeface="Times New Roman" panose="02020603050405020304" pitchFamily="18" charset="0"/>
                        </a:rPr>
                        <a:t>To create a for loop</a:t>
                      </a:r>
                    </a:p>
                  </a:txBody>
                  <a:tcPr marL="9525" marR="9525" marT="76200" marB="76200"/>
                </a:tc>
                <a:extLst>
                  <a:ext uri="{0D108BD9-81ED-4DB2-BD59-A6C34878D82A}">
                    <a16:rowId xmlns:a16="http://schemas.microsoft.com/office/drawing/2014/main" val="2183085209"/>
                  </a:ext>
                </a:extLst>
              </a:tr>
            </a:tbl>
          </a:graphicData>
        </a:graphic>
      </p:graphicFrame>
    </p:spTree>
    <p:extLst>
      <p:ext uri="{BB962C8B-B14F-4D97-AF65-F5344CB8AC3E}">
        <p14:creationId xmlns:p14="http://schemas.microsoft.com/office/powerpoint/2010/main" val="21038062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CF722-3800-4029-A3B2-9BC1FD8F14C1}"/>
              </a:ext>
            </a:extLst>
          </p:cNvPr>
          <p:cNvSpPr>
            <a:spLocks noGrp="1"/>
          </p:cNvSpPr>
          <p:nvPr>
            <p:ph type="title"/>
          </p:nvPr>
        </p:nvSpPr>
        <p:spPr>
          <a:xfrm>
            <a:off x="838200" y="365125"/>
            <a:ext cx="10515600" cy="854075"/>
          </a:xfrm>
        </p:spPr>
        <p:txBody>
          <a:bodyPr>
            <a:normAutofit fontScale="90000"/>
          </a:bodyPr>
          <a:lstStyle/>
          <a:p>
            <a:r>
              <a:rPr lang="en-IN" sz="4000" dirty="0">
                <a:latin typeface="Times New Roman" panose="02020603050405020304" pitchFamily="18" charset="0"/>
                <a:cs typeface="Times New Roman" panose="02020603050405020304" pitchFamily="18" charset="0"/>
              </a:rPr>
              <a:t>Python Arithmetic Operators</a:t>
            </a:r>
            <a:br>
              <a:rPr lang="en-IN" sz="4000" dirty="0">
                <a:latin typeface="Times New Roman" panose="02020603050405020304" pitchFamily="18" charset="0"/>
                <a:cs typeface="Times New Roman" panose="02020603050405020304" pitchFamily="18" charset="0"/>
              </a:rPr>
            </a:br>
            <a:endParaRPr lang="en-IN" sz="4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0AD724-7D6E-47D1-9EAF-3E2BB3395F06}"/>
              </a:ext>
            </a:extLst>
          </p:cNvPr>
          <p:cNvSpPr>
            <a:spLocks noGrp="1"/>
          </p:cNvSpPr>
          <p:nvPr>
            <p:ph idx="1"/>
          </p:nvPr>
        </p:nvSpPr>
        <p:spPr>
          <a:xfrm>
            <a:off x="533400" y="940253"/>
            <a:ext cx="10515600" cy="4351338"/>
          </a:xfrm>
        </p:spPr>
        <p:txBody>
          <a:bodyPr/>
          <a:lstStyle/>
          <a:p>
            <a:r>
              <a:rPr lang="en-IN" dirty="0"/>
              <a:t>Arithmetic operators are used with numeric values to perform common mathematical operations:</a:t>
            </a:r>
          </a:p>
          <a:p>
            <a:pPr marL="0" indent="0">
              <a:buNone/>
            </a:pPr>
            <a:endParaRPr lang="en-IN" dirty="0"/>
          </a:p>
        </p:txBody>
      </p:sp>
      <p:graphicFrame>
        <p:nvGraphicFramePr>
          <p:cNvPr id="4" name="Table 3">
            <a:extLst>
              <a:ext uri="{FF2B5EF4-FFF2-40B4-BE49-F238E27FC236}">
                <a16:creationId xmlns:a16="http://schemas.microsoft.com/office/drawing/2014/main" id="{3302EC66-F210-4ABD-B528-11F351D300EC}"/>
              </a:ext>
            </a:extLst>
          </p:cNvPr>
          <p:cNvGraphicFramePr>
            <a:graphicFrameLocks noGrp="1"/>
          </p:cNvGraphicFramePr>
          <p:nvPr>
            <p:extLst>
              <p:ext uri="{D42A27DB-BD31-4B8C-83A1-F6EECF244321}">
                <p14:modId xmlns:p14="http://schemas.microsoft.com/office/powerpoint/2010/main" val="78398454"/>
              </p:ext>
            </p:extLst>
          </p:nvPr>
        </p:nvGraphicFramePr>
        <p:xfrm>
          <a:off x="1143000" y="1794327"/>
          <a:ext cx="8001000" cy="4853213"/>
        </p:xfrm>
        <a:graphic>
          <a:graphicData uri="http://schemas.openxmlformats.org/drawingml/2006/table">
            <a:tbl>
              <a:tblPr/>
              <a:tblGrid>
                <a:gridCol w="2480095">
                  <a:extLst>
                    <a:ext uri="{9D8B030D-6E8A-4147-A177-3AD203B41FA5}">
                      <a16:colId xmlns:a16="http://schemas.microsoft.com/office/drawing/2014/main" val="170211513"/>
                    </a:ext>
                  </a:extLst>
                </a:gridCol>
                <a:gridCol w="3220528">
                  <a:extLst>
                    <a:ext uri="{9D8B030D-6E8A-4147-A177-3AD203B41FA5}">
                      <a16:colId xmlns:a16="http://schemas.microsoft.com/office/drawing/2014/main" val="2834248192"/>
                    </a:ext>
                  </a:extLst>
                </a:gridCol>
                <a:gridCol w="2300377">
                  <a:extLst>
                    <a:ext uri="{9D8B030D-6E8A-4147-A177-3AD203B41FA5}">
                      <a16:colId xmlns:a16="http://schemas.microsoft.com/office/drawing/2014/main" val="2680404264"/>
                    </a:ext>
                  </a:extLst>
                </a:gridCol>
              </a:tblGrid>
              <a:tr h="380346">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Operator</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Name</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Example</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22077570"/>
                  </a:ext>
                </a:extLst>
              </a:tr>
              <a:tr h="638981">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Addition</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x +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2449387113"/>
                  </a:ext>
                </a:extLst>
              </a:tr>
              <a:tr h="638981">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Subtraction</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x -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61661210"/>
                  </a:ext>
                </a:extLst>
              </a:tr>
              <a:tr h="638981">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Multiplication</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x *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3022204211"/>
                  </a:ext>
                </a:extLst>
              </a:tr>
              <a:tr h="638981">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Division</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x /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19564304"/>
                  </a:ext>
                </a:extLst>
              </a:tr>
              <a:tr h="638981">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Modulus</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x %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2289337911"/>
                  </a:ext>
                </a:extLst>
              </a:tr>
              <a:tr h="638981">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Exponentiation</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x **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589495689"/>
                  </a:ext>
                </a:extLst>
              </a:tr>
              <a:tr h="638981">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Floor division</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800" b="1" i="0" u="none" strike="noStrike" dirty="0">
                          <a:solidFill>
                            <a:srgbClr val="000000"/>
                          </a:solidFill>
                          <a:effectLst/>
                          <a:latin typeface="Times New Roman" panose="02020603050405020304" pitchFamily="18" charset="0"/>
                          <a:cs typeface="Times New Roman" panose="02020603050405020304" pitchFamily="18" charset="0"/>
                        </a:rPr>
                        <a:t>x //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2805462446"/>
                  </a:ext>
                </a:extLst>
              </a:tr>
            </a:tbl>
          </a:graphicData>
        </a:graphic>
      </p:graphicFrame>
      <p:sp>
        <p:nvSpPr>
          <p:cNvPr id="5" name="Rectangle 4">
            <a:extLst>
              <a:ext uri="{FF2B5EF4-FFF2-40B4-BE49-F238E27FC236}">
                <a16:creationId xmlns:a16="http://schemas.microsoft.com/office/drawing/2014/main" id="{8BB93DE3-73C2-4485-B232-45FFE2A5A98C}"/>
              </a:ext>
            </a:extLst>
          </p:cNvPr>
          <p:cNvSpPr/>
          <p:nvPr/>
        </p:nvSpPr>
        <p:spPr>
          <a:xfrm>
            <a:off x="9753600" y="2792756"/>
            <a:ext cx="2046514" cy="923330"/>
          </a:xfrm>
          <a:prstGeom prst="rect">
            <a:avLst/>
          </a:prstGeom>
          <a:solidFill>
            <a:srgbClr val="FFFF00"/>
          </a:solidFill>
        </p:spPr>
        <p:txBody>
          <a:bodyPr wrap="square">
            <a:spAutoFit/>
          </a:bodyPr>
          <a:lstStyle/>
          <a:p>
            <a:r>
              <a:rPr lang="en-IN" dirty="0"/>
              <a:t>Example:</a:t>
            </a:r>
          </a:p>
          <a:p>
            <a:r>
              <a:rPr lang="en-IN" dirty="0"/>
              <a:t>print(10 + 5)</a:t>
            </a:r>
          </a:p>
          <a:p>
            <a:r>
              <a:rPr lang="en-IN" dirty="0"/>
              <a:t>output:15</a:t>
            </a:r>
          </a:p>
        </p:txBody>
      </p:sp>
      <p:sp>
        <p:nvSpPr>
          <p:cNvPr id="6" name="Rectangle 5">
            <a:extLst>
              <a:ext uri="{FF2B5EF4-FFF2-40B4-BE49-F238E27FC236}">
                <a16:creationId xmlns:a16="http://schemas.microsoft.com/office/drawing/2014/main" id="{568D756A-155E-4E0C-BA45-0F0CBAA2DE8A}"/>
              </a:ext>
            </a:extLst>
          </p:cNvPr>
          <p:cNvSpPr/>
          <p:nvPr/>
        </p:nvSpPr>
        <p:spPr>
          <a:xfrm>
            <a:off x="9780814" y="4220933"/>
            <a:ext cx="1480457" cy="1477328"/>
          </a:xfrm>
          <a:prstGeom prst="rect">
            <a:avLst/>
          </a:prstGeom>
          <a:ln>
            <a:solidFill>
              <a:srgbClr val="002060"/>
            </a:solidFill>
          </a:ln>
        </p:spPr>
        <p:txBody>
          <a:bodyPr wrap="square">
            <a:spAutoFit/>
          </a:bodyPr>
          <a:lstStyle/>
          <a:p>
            <a:r>
              <a:rPr lang="en-IN" dirty="0"/>
              <a:t>x = 8</a:t>
            </a:r>
          </a:p>
          <a:p>
            <a:r>
              <a:rPr lang="en-IN" dirty="0"/>
              <a:t>y = 2</a:t>
            </a:r>
          </a:p>
          <a:p>
            <a:endParaRPr lang="en-IN" dirty="0"/>
          </a:p>
          <a:p>
            <a:r>
              <a:rPr lang="en-IN" dirty="0"/>
              <a:t>print(x % y)</a:t>
            </a:r>
          </a:p>
          <a:p>
            <a:r>
              <a:rPr lang="en-IN" dirty="0"/>
              <a:t>Output:0</a:t>
            </a:r>
          </a:p>
        </p:txBody>
      </p:sp>
    </p:spTree>
    <p:extLst>
      <p:ext uri="{BB962C8B-B14F-4D97-AF65-F5344CB8AC3E}">
        <p14:creationId xmlns:p14="http://schemas.microsoft.com/office/powerpoint/2010/main" val="20902859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DEB3F-379E-4B00-9632-4EE7603FB7D7}"/>
              </a:ext>
            </a:extLst>
          </p:cNvPr>
          <p:cNvSpPr>
            <a:spLocks noGrp="1"/>
          </p:cNvSpPr>
          <p:nvPr>
            <p:ph type="title"/>
          </p:nvPr>
        </p:nvSpPr>
        <p:spPr>
          <a:xfrm>
            <a:off x="838200" y="365126"/>
            <a:ext cx="10515600" cy="810532"/>
          </a:xfrm>
        </p:spPr>
        <p:txBody>
          <a:bodyPr>
            <a:normAutofit fontScale="90000"/>
          </a:bodyPr>
          <a:lstStyle/>
          <a:p>
            <a:r>
              <a:rPr lang="en-IN" sz="4000" dirty="0">
                <a:latin typeface="Times New Roman" panose="02020603050405020304" pitchFamily="18" charset="0"/>
                <a:cs typeface="Times New Roman" panose="02020603050405020304" pitchFamily="18" charset="0"/>
              </a:rPr>
              <a:t>Python Assignment Operators</a:t>
            </a:r>
            <a:br>
              <a:rPr lang="en-IN" sz="4000" dirty="0">
                <a:latin typeface="Times New Roman" panose="02020603050405020304" pitchFamily="18" charset="0"/>
                <a:cs typeface="Times New Roman" panose="02020603050405020304" pitchFamily="18" charset="0"/>
              </a:rPr>
            </a:br>
            <a:endParaRPr lang="en-IN" sz="4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860E377-1E0A-42BA-8F98-7B29F7CE966A}"/>
              </a:ext>
            </a:extLst>
          </p:cNvPr>
          <p:cNvSpPr>
            <a:spLocks noGrp="1"/>
          </p:cNvSpPr>
          <p:nvPr>
            <p:ph idx="1"/>
          </p:nvPr>
        </p:nvSpPr>
        <p:spPr>
          <a:xfrm>
            <a:off x="388257" y="896711"/>
            <a:ext cx="10515600" cy="4351338"/>
          </a:xfrm>
        </p:spPr>
        <p:txBody>
          <a:bodyPr/>
          <a:lstStyle/>
          <a:p>
            <a:pPr marL="0" indent="0">
              <a:buNone/>
            </a:pPr>
            <a:r>
              <a:rPr lang="en-IN" dirty="0"/>
              <a:t>Assignment operators are used to assign values to variables:</a:t>
            </a:r>
          </a:p>
        </p:txBody>
      </p:sp>
      <p:graphicFrame>
        <p:nvGraphicFramePr>
          <p:cNvPr id="4" name="Table 3">
            <a:extLst>
              <a:ext uri="{FF2B5EF4-FFF2-40B4-BE49-F238E27FC236}">
                <a16:creationId xmlns:a16="http://schemas.microsoft.com/office/drawing/2014/main" id="{D84543BB-961E-47C6-AD1B-3F75BF2ACC8B}"/>
              </a:ext>
            </a:extLst>
          </p:cNvPr>
          <p:cNvGraphicFramePr>
            <a:graphicFrameLocks noGrp="1"/>
          </p:cNvGraphicFramePr>
          <p:nvPr>
            <p:extLst>
              <p:ext uri="{D42A27DB-BD31-4B8C-83A1-F6EECF244321}">
                <p14:modId xmlns:p14="http://schemas.microsoft.com/office/powerpoint/2010/main" val="4086229268"/>
              </p:ext>
            </p:extLst>
          </p:nvPr>
        </p:nvGraphicFramePr>
        <p:xfrm>
          <a:off x="649594" y="1434945"/>
          <a:ext cx="6346292" cy="5028176"/>
        </p:xfrm>
        <a:graphic>
          <a:graphicData uri="http://schemas.openxmlformats.org/drawingml/2006/table">
            <a:tbl>
              <a:tblPr/>
              <a:tblGrid>
                <a:gridCol w="1609305">
                  <a:extLst>
                    <a:ext uri="{9D8B030D-6E8A-4147-A177-3AD203B41FA5}">
                      <a16:colId xmlns:a16="http://schemas.microsoft.com/office/drawing/2014/main" val="3666358967"/>
                    </a:ext>
                  </a:extLst>
                </a:gridCol>
                <a:gridCol w="2154830">
                  <a:extLst>
                    <a:ext uri="{9D8B030D-6E8A-4147-A177-3AD203B41FA5}">
                      <a16:colId xmlns:a16="http://schemas.microsoft.com/office/drawing/2014/main" val="1389906795"/>
                    </a:ext>
                  </a:extLst>
                </a:gridCol>
                <a:gridCol w="2582157">
                  <a:extLst>
                    <a:ext uri="{9D8B030D-6E8A-4147-A177-3AD203B41FA5}">
                      <a16:colId xmlns:a16="http://schemas.microsoft.com/office/drawing/2014/main" val="2682062294"/>
                    </a:ext>
                  </a:extLst>
                </a:gridCol>
              </a:tblGrid>
              <a:tr h="348254">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Operator</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Example</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Same As</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06188441"/>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5</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5</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1287490310"/>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492924000"/>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1131445132"/>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232799981"/>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2010169671"/>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84292514"/>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1711133684"/>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34099765"/>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&amp;=</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&amp;=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&amp;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3260517026"/>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11917458"/>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312555080"/>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&gt;&gt;=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&gt;&gt;=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 x &gt;&gt;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98723747"/>
                  </a:ext>
                </a:extLst>
              </a:tr>
              <a:tr h="307930">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&lt;&lt;=</a:t>
                      </a:r>
                    </a:p>
                  </a:txBody>
                  <a:tcPr marL="9165" marR="9165" marT="916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a:solidFill>
                            <a:srgbClr val="000000"/>
                          </a:solidFill>
                          <a:effectLst/>
                          <a:latin typeface="Times New Roman" panose="02020603050405020304" pitchFamily="18" charset="0"/>
                          <a:cs typeface="Times New Roman" panose="02020603050405020304" pitchFamily="18" charset="0"/>
                        </a:rPr>
                        <a:t>x &lt;&lt;=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t"/>
                      <a:r>
                        <a:rPr lang="en-IN" sz="1400" b="1" i="0" u="none" strike="noStrike" dirty="0">
                          <a:solidFill>
                            <a:srgbClr val="000000"/>
                          </a:solidFill>
                          <a:effectLst/>
                          <a:latin typeface="Times New Roman" panose="02020603050405020304" pitchFamily="18" charset="0"/>
                          <a:cs typeface="Times New Roman" panose="02020603050405020304" pitchFamily="18" charset="0"/>
                        </a:rPr>
                        <a:t>x = x &lt;&lt; 3</a:t>
                      </a:r>
                    </a:p>
                  </a:txBody>
                  <a:tcPr marL="9165" marR="9165" marT="73317" marB="73317">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2664449204"/>
                  </a:ext>
                </a:extLst>
              </a:tr>
            </a:tbl>
          </a:graphicData>
        </a:graphic>
      </p:graphicFrame>
      <p:sp>
        <p:nvSpPr>
          <p:cNvPr id="5" name="Rectangle 4">
            <a:extLst>
              <a:ext uri="{FF2B5EF4-FFF2-40B4-BE49-F238E27FC236}">
                <a16:creationId xmlns:a16="http://schemas.microsoft.com/office/drawing/2014/main" id="{400AE803-FBAE-4EFC-9557-A1C527F146E0}"/>
              </a:ext>
            </a:extLst>
          </p:cNvPr>
          <p:cNvSpPr/>
          <p:nvPr/>
        </p:nvSpPr>
        <p:spPr>
          <a:xfrm>
            <a:off x="7532914" y="1707243"/>
            <a:ext cx="2104571" cy="923330"/>
          </a:xfrm>
          <a:prstGeom prst="rect">
            <a:avLst/>
          </a:prstGeom>
          <a:ln>
            <a:solidFill>
              <a:schemeClr val="tx1"/>
            </a:solidFill>
          </a:ln>
        </p:spPr>
        <p:txBody>
          <a:bodyPr wrap="square">
            <a:spAutoFit/>
          </a:bodyPr>
          <a:lstStyle/>
          <a:p>
            <a:r>
              <a:rPr lang="en-IN" dirty="0"/>
              <a:t>Example:</a:t>
            </a:r>
          </a:p>
          <a:p>
            <a:r>
              <a:rPr lang="en-IN" dirty="0"/>
              <a:t>x = 5</a:t>
            </a:r>
          </a:p>
          <a:p>
            <a:r>
              <a:rPr lang="en-IN" dirty="0"/>
              <a:t>print(x)</a:t>
            </a:r>
          </a:p>
        </p:txBody>
      </p:sp>
      <p:sp>
        <p:nvSpPr>
          <p:cNvPr id="6" name="Rectangle 5">
            <a:extLst>
              <a:ext uri="{FF2B5EF4-FFF2-40B4-BE49-F238E27FC236}">
                <a16:creationId xmlns:a16="http://schemas.microsoft.com/office/drawing/2014/main" id="{CEA7DDB6-4E58-412B-9832-E6F4C4ECCACC}"/>
              </a:ext>
            </a:extLst>
          </p:cNvPr>
          <p:cNvSpPr/>
          <p:nvPr/>
        </p:nvSpPr>
        <p:spPr>
          <a:xfrm>
            <a:off x="7649029" y="2808598"/>
            <a:ext cx="2249714" cy="1200329"/>
          </a:xfrm>
          <a:prstGeom prst="rect">
            <a:avLst/>
          </a:prstGeom>
          <a:ln>
            <a:solidFill>
              <a:schemeClr val="accent2">
                <a:lumMod val="50000"/>
              </a:schemeClr>
            </a:solidFill>
          </a:ln>
        </p:spPr>
        <p:txBody>
          <a:bodyPr wrap="square">
            <a:spAutoFit/>
          </a:bodyPr>
          <a:lstStyle/>
          <a:p>
            <a:r>
              <a:rPr lang="en-IN" dirty="0"/>
              <a:t>x = 5</a:t>
            </a:r>
          </a:p>
          <a:p>
            <a:r>
              <a:rPr lang="en-IN" dirty="0"/>
              <a:t>x%=3</a:t>
            </a:r>
          </a:p>
          <a:p>
            <a:r>
              <a:rPr lang="en-IN" dirty="0"/>
              <a:t>print(x)</a:t>
            </a:r>
          </a:p>
          <a:p>
            <a:r>
              <a:rPr lang="en-IN" dirty="0"/>
              <a:t>output:2</a:t>
            </a:r>
          </a:p>
        </p:txBody>
      </p:sp>
    </p:spTree>
    <p:extLst>
      <p:ext uri="{BB962C8B-B14F-4D97-AF65-F5344CB8AC3E}">
        <p14:creationId xmlns:p14="http://schemas.microsoft.com/office/powerpoint/2010/main" val="36290449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BD23E-2975-44D2-9A2E-8178790914F7}"/>
              </a:ext>
            </a:extLst>
          </p:cNvPr>
          <p:cNvSpPr>
            <a:spLocks noGrp="1"/>
          </p:cNvSpPr>
          <p:nvPr>
            <p:ph type="title"/>
          </p:nvPr>
        </p:nvSpPr>
        <p:spPr>
          <a:xfrm>
            <a:off x="388257" y="0"/>
            <a:ext cx="10515600" cy="1325563"/>
          </a:xfrm>
        </p:spPr>
        <p:txBody>
          <a:bodyPr>
            <a:normAutofit/>
          </a:bodyPr>
          <a:lstStyle/>
          <a:p>
            <a:r>
              <a:rPr lang="en-IN" sz="4000" dirty="0">
                <a:solidFill>
                  <a:srgbClr val="000000"/>
                </a:solidFill>
                <a:latin typeface="Times New Roman" panose="02020603050405020304" pitchFamily="18" charset="0"/>
                <a:cs typeface="Times New Roman" panose="02020603050405020304" pitchFamily="18" charset="0"/>
              </a:rPr>
              <a:t>Python Relational (Comparison) Operators</a:t>
            </a:r>
            <a:br>
              <a:rPr lang="en-IN" sz="4000" dirty="0">
                <a:solidFill>
                  <a:srgbClr val="000000"/>
                </a:solidFill>
                <a:latin typeface="Times New Roman" panose="02020603050405020304" pitchFamily="18" charset="0"/>
                <a:cs typeface="Times New Roman" panose="02020603050405020304" pitchFamily="18" charset="0"/>
              </a:rPr>
            </a:br>
            <a:endParaRPr lang="en-IN" sz="4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7E32CE0-693F-4574-88AE-1A7D7400962A}"/>
              </a:ext>
            </a:extLst>
          </p:cNvPr>
          <p:cNvSpPr>
            <a:spLocks noGrp="1"/>
          </p:cNvSpPr>
          <p:nvPr>
            <p:ph idx="1"/>
          </p:nvPr>
        </p:nvSpPr>
        <p:spPr>
          <a:xfrm>
            <a:off x="504372" y="1027906"/>
            <a:ext cx="10515600" cy="4351338"/>
          </a:xfrm>
        </p:spPr>
        <p:txBody>
          <a:bodyPr/>
          <a:lstStyle/>
          <a:p>
            <a:r>
              <a:rPr lang="en-IN" dirty="0">
                <a:solidFill>
                  <a:srgbClr val="000000"/>
                </a:solidFill>
                <a:latin typeface="Verdana" panose="020B0604030504040204" pitchFamily="34" charset="0"/>
              </a:rPr>
              <a:t>Comparison operators are used to compare two values:</a:t>
            </a:r>
            <a:br>
              <a:rPr lang="en-IN" dirty="0">
                <a:solidFill>
                  <a:srgbClr val="000000"/>
                </a:solidFill>
                <a:latin typeface="Verdana" panose="020B0604030504040204" pitchFamily="34" charset="0"/>
              </a:rPr>
            </a:br>
            <a:endParaRPr lang="en-IN" dirty="0"/>
          </a:p>
        </p:txBody>
      </p:sp>
      <p:graphicFrame>
        <p:nvGraphicFramePr>
          <p:cNvPr id="4" name="Table 3">
            <a:extLst>
              <a:ext uri="{FF2B5EF4-FFF2-40B4-BE49-F238E27FC236}">
                <a16:creationId xmlns:a16="http://schemas.microsoft.com/office/drawing/2014/main" id="{34DCC380-E11D-4590-BEB2-A9918C050F61}"/>
              </a:ext>
            </a:extLst>
          </p:cNvPr>
          <p:cNvGraphicFramePr>
            <a:graphicFrameLocks noGrp="1"/>
          </p:cNvGraphicFramePr>
          <p:nvPr>
            <p:extLst>
              <p:ext uri="{D42A27DB-BD31-4B8C-83A1-F6EECF244321}">
                <p14:modId xmlns:p14="http://schemas.microsoft.com/office/powerpoint/2010/main" val="4198577371"/>
              </p:ext>
            </p:extLst>
          </p:nvPr>
        </p:nvGraphicFramePr>
        <p:xfrm>
          <a:off x="1915885" y="1478756"/>
          <a:ext cx="6850744" cy="2960370"/>
        </p:xfrm>
        <a:graphic>
          <a:graphicData uri="http://schemas.openxmlformats.org/drawingml/2006/table">
            <a:tbl>
              <a:tblPr/>
              <a:tblGrid>
                <a:gridCol w="2408670">
                  <a:extLst>
                    <a:ext uri="{9D8B030D-6E8A-4147-A177-3AD203B41FA5}">
                      <a16:colId xmlns:a16="http://schemas.microsoft.com/office/drawing/2014/main" val="4009938054"/>
                    </a:ext>
                  </a:extLst>
                </a:gridCol>
                <a:gridCol w="3005159">
                  <a:extLst>
                    <a:ext uri="{9D8B030D-6E8A-4147-A177-3AD203B41FA5}">
                      <a16:colId xmlns:a16="http://schemas.microsoft.com/office/drawing/2014/main" val="1738310374"/>
                    </a:ext>
                  </a:extLst>
                </a:gridCol>
                <a:gridCol w="1436915">
                  <a:extLst>
                    <a:ext uri="{9D8B030D-6E8A-4147-A177-3AD203B41FA5}">
                      <a16:colId xmlns:a16="http://schemas.microsoft.com/office/drawing/2014/main" val="2152544756"/>
                    </a:ext>
                  </a:extLst>
                </a:gridCol>
              </a:tblGrid>
              <a:tr h="190500">
                <a:tc>
                  <a:txBody>
                    <a:bodyPr/>
                    <a:lstStyle/>
                    <a:p>
                      <a:pPr algn="l"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Operator</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Name</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t"/>
                      <a:r>
                        <a:rPr lang="en-IN" sz="1800" b="1" i="0" u="none" strike="noStrike">
                          <a:solidFill>
                            <a:srgbClr val="000000"/>
                          </a:solidFill>
                          <a:effectLst/>
                          <a:latin typeface="Times New Roman" panose="02020603050405020304" pitchFamily="18" charset="0"/>
                          <a:cs typeface="Times New Roman" panose="02020603050405020304" pitchFamily="18" charset="0"/>
                        </a:rPr>
                        <a:t>Example</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83161557"/>
                  </a:ext>
                </a:extLst>
              </a:tr>
              <a:tr h="190500">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l" fontAlgn="t"/>
                      <a:r>
                        <a:rPr lang="en-IN" sz="1800" b="0" i="0" u="none" strike="noStrike" dirty="0">
                          <a:solidFill>
                            <a:srgbClr val="000000"/>
                          </a:solidFill>
                          <a:effectLst/>
                          <a:latin typeface="Times New Roman" panose="02020603050405020304" pitchFamily="18" charset="0"/>
                          <a:cs typeface="Times New Roman" panose="02020603050405020304" pitchFamily="18" charset="0"/>
                        </a:rPr>
                        <a:t>Equal</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x ==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949238918"/>
                  </a:ext>
                </a:extLst>
              </a:tr>
              <a:tr h="190500">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t"/>
                      <a:r>
                        <a:rPr lang="en-IN" sz="1800" b="0" i="0" u="none" strike="noStrike" dirty="0">
                          <a:solidFill>
                            <a:srgbClr val="000000"/>
                          </a:solidFill>
                          <a:effectLst/>
                          <a:latin typeface="Times New Roman" panose="02020603050405020304" pitchFamily="18" charset="0"/>
                          <a:cs typeface="Times New Roman" panose="02020603050405020304" pitchFamily="18" charset="0"/>
                        </a:rPr>
                        <a:t>Not equal</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x !=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49719710"/>
                  </a:ext>
                </a:extLst>
              </a:tr>
              <a:tr h="361950">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&gt;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Greater than</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l" fontAlgn="t"/>
                      <a:r>
                        <a:rPr lang="en-IN" sz="1800" b="0" i="0" u="none" strike="noStrike" dirty="0">
                          <a:solidFill>
                            <a:srgbClr val="000000"/>
                          </a:solidFill>
                          <a:effectLst/>
                          <a:latin typeface="Times New Roman" panose="02020603050405020304" pitchFamily="18" charset="0"/>
                          <a:cs typeface="Times New Roman" panose="02020603050405020304" pitchFamily="18" charset="0"/>
                        </a:rPr>
                        <a:t>x &gt;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1506626813"/>
                  </a:ext>
                </a:extLst>
              </a:tr>
              <a:tr h="190500">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&lt;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Less than</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x &lt;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50167680"/>
                  </a:ext>
                </a:extLst>
              </a:tr>
              <a:tr h="542925">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&gt;=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Greater than or equal to</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x &gt;=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698905630"/>
                  </a:ext>
                </a:extLst>
              </a:tr>
              <a:tr h="361950">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&lt;=</a:t>
                      </a:r>
                    </a:p>
                  </a:txBody>
                  <a:tcPr marL="857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t"/>
                      <a:r>
                        <a:rPr lang="en-IN" sz="1800" b="0" i="0" u="none" strike="noStrike">
                          <a:solidFill>
                            <a:srgbClr val="000000"/>
                          </a:solidFill>
                          <a:effectLst/>
                          <a:latin typeface="Times New Roman" panose="02020603050405020304" pitchFamily="18" charset="0"/>
                          <a:cs typeface="Times New Roman" panose="02020603050405020304" pitchFamily="18" charset="0"/>
                        </a:rPr>
                        <a:t>Less than or equal to</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t"/>
                      <a:r>
                        <a:rPr lang="en-IN" sz="1800" b="0" i="0" u="none" strike="noStrike" dirty="0">
                          <a:solidFill>
                            <a:srgbClr val="000000"/>
                          </a:solidFill>
                          <a:effectLst/>
                          <a:latin typeface="Times New Roman" panose="02020603050405020304" pitchFamily="18" charset="0"/>
                          <a:cs typeface="Times New Roman" panose="02020603050405020304" pitchFamily="18" charset="0"/>
                        </a:rPr>
                        <a:t>x &lt;= y</a:t>
                      </a:r>
                    </a:p>
                  </a:txBody>
                  <a:tcPr marL="9525" marR="9525" marT="76200" marB="7620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319264897"/>
                  </a:ext>
                </a:extLst>
              </a:tr>
            </a:tbl>
          </a:graphicData>
        </a:graphic>
      </p:graphicFrame>
      <p:sp>
        <p:nvSpPr>
          <p:cNvPr id="5" name="TextBox 4">
            <a:extLst>
              <a:ext uri="{FF2B5EF4-FFF2-40B4-BE49-F238E27FC236}">
                <a16:creationId xmlns:a16="http://schemas.microsoft.com/office/drawing/2014/main" id="{FCAE8F47-D9A2-4EF9-A83C-E1B78FCEBC2F}"/>
              </a:ext>
            </a:extLst>
          </p:cNvPr>
          <p:cNvSpPr txBox="1"/>
          <p:nvPr/>
        </p:nvSpPr>
        <p:spPr>
          <a:xfrm>
            <a:off x="3982358" y="4618704"/>
            <a:ext cx="5268686" cy="2031325"/>
          </a:xfrm>
          <a:prstGeom prst="rect">
            <a:avLst/>
          </a:prstGeom>
          <a:noFill/>
          <a:ln>
            <a:solidFill>
              <a:srgbClr val="7030A0"/>
            </a:solidFill>
          </a:ln>
        </p:spPr>
        <p:txBody>
          <a:bodyPr wrap="square" rtlCol="0">
            <a:spAutoFit/>
          </a:bodyPr>
          <a:lstStyle/>
          <a:p>
            <a:r>
              <a:rPr lang="en-IN" dirty="0"/>
              <a:t>Example</a:t>
            </a:r>
          </a:p>
          <a:p>
            <a:r>
              <a:rPr lang="en-IN" dirty="0"/>
              <a:t>x = 5</a:t>
            </a:r>
          </a:p>
          <a:p>
            <a:r>
              <a:rPr lang="en-IN" dirty="0"/>
              <a:t>y = 3</a:t>
            </a:r>
          </a:p>
          <a:p>
            <a:endParaRPr lang="en-IN" dirty="0"/>
          </a:p>
          <a:p>
            <a:r>
              <a:rPr lang="en-IN" dirty="0"/>
              <a:t>print(x != y)</a:t>
            </a:r>
          </a:p>
          <a:p>
            <a:endParaRPr lang="en-IN" dirty="0"/>
          </a:p>
          <a:p>
            <a:r>
              <a:rPr lang="en-IN" dirty="0"/>
              <a:t># returns True because 5 is not equal to 3</a:t>
            </a:r>
          </a:p>
        </p:txBody>
      </p:sp>
    </p:spTree>
    <p:extLst>
      <p:ext uri="{BB962C8B-B14F-4D97-AF65-F5344CB8AC3E}">
        <p14:creationId xmlns:p14="http://schemas.microsoft.com/office/powerpoint/2010/main" val="23711906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E2D34-0C52-4319-9E65-1F7851E7ABB6}"/>
              </a:ext>
            </a:extLst>
          </p:cNvPr>
          <p:cNvSpPr>
            <a:spLocks noGrp="1"/>
          </p:cNvSpPr>
          <p:nvPr>
            <p:ph type="title"/>
          </p:nvPr>
        </p:nvSpPr>
        <p:spPr/>
        <p:txBody>
          <a:bodyPr>
            <a:normAutofit/>
          </a:bodyPr>
          <a:lstStyle/>
          <a:p>
            <a:r>
              <a:rPr lang="en-IN" dirty="0">
                <a:latin typeface="Times New Roman" panose="02020603050405020304" pitchFamily="18" charset="0"/>
                <a:cs typeface="Times New Roman" panose="02020603050405020304" pitchFamily="18" charset="0"/>
              </a:rPr>
              <a:t>Python Logical Operators</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26492CB-8C98-4FB0-84A2-FB75A5EF9F4B}"/>
              </a:ext>
            </a:extLst>
          </p:cNvPr>
          <p:cNvSpPr>
            <a:spLocks noGrp="1"/>
          </p:cNvSpPr>
          <p:nvPr>
            <p:ph idx="1"/>
          </p:nvPr>
        </p:nvSpPr>
        <p:spPr>
          <a:xfrm>
            <a:off x="359229" y="1027906"/>
            <a:ext cx="10515600" cy="4351338"/>
          </a:xfrm>
        </p:spPr>
        <p:txBody>
          <a:bodyPr/>
          <a:lstStyle/>
          <a:p>
            <a:pPr marL="0" indent="0">
              <a:buNone/>
            </a:pPr>
            <a:r>
              <a:rPr lang="en-IN" dirty="0">
                <a:latin typeface="Times New Roman" panose="02020603050405020304" pitchFamily="18" charset="0"/>
                <a:cs typeface="Times New Roman" panose="02020603050405020304" pitchFamily="18" charset="0"/>
              </a:rPr>
              <a:t>Logical operators are used to combine conditional statements:</a:t>
            </a:r>
            <a:br>
              <a:rPr lang="en-IN" dirty="0">
                <a:latin typeface="Times New Roman" panose="02020603050405020304" pitchFamily="18" charset="0"/>
                <a:cs typeface="Times New Roman" panose="02020603050405020304" pitchFamily="18" charset="0"/>
              </a:rPr>
            </a:br>
            <a:endParaRPr lang="en-IN" dirty="0"/>
          </a:p>
        </p:txBody>
      </p:sp>
      <p:graphicFrame>
        <p:nvGraphicFramePr>
          <p:cNvPr id="4" name="Table 3">
            <a:extLst>
              <a:ext uri="{FF2B5EF4-FFF2-40B4-BE49-F238E27FC236}">
                <a16:creationId xmlns:a16="http://schemas.microsoft.com/office/drawing/2014/main" id="{CA3E7D35-91B9-41F6-872C-E7B64DC81930}"/>
              </a:ext>
            </a:extLst>
          </p:cNvPr>
          <p:cNvGraphicFramePr>
            <a:graphicFrameLocks noGrp="1"/>
          </p:cNvGraphicFramePr>
          <p:nvPr>
            <p:extLst>
              <p:ext uri="{D42A27DB-BD31-4B8C-83A1-F6EECF244321}">
                <p14:modId xmlns:p14="http://schemas.microsoft.com/office/powerpoint/2010/main" val="3239775451"/>
              </p:ext>
            </p:extLst>
          </p:nvPr>
        </p:nvGraphicFramePr>
        <p:xfrm>
          <a:off x="293915" y="1478756"/>
          <a:ext cx="7213600" cy="3711008"/>
        </p:xfrm>
        <a:graphic>
          <a:graphicData uri="http://schemas.openxmlformats.org/drawingml/2006/table">
            <a:tbl>
              <a:tblPr/>
              <a:tblGrid>
                <a:gridCol w="2543898">
                  <a:extLst>
                    <a:ext uri="{9D8B030D-6E8A-4147-A177-3AD203B41FA5}">
                      <a16:colId xmlns:a16="http://schemas.microsoft.com/office/drawing/2014/main" val="2779180788"/>
                    </a:ext>
                  </a:extLst>
                </a:gridCol>
                <a:gridCol w="2950215">
                  <a:extLst>
                    <a:ext uri="{9D8B030D-6E8A-4147-A177-3AD203B41FA5}">
                      <a16:colId xmlns:a16="http://schemas.microsoft.com/office/drawing/2014/main" val="415127227"/>
                    </a:ext>
                  </a:extLst>
                </a:gridCol>
                <a:gridCol w="1719487">
                  <a:extLst>
                    <a:ext uri="{9D8B030D-6E8A-4147-A177-3AD203B41FA5}">
                      <a16:colId xmlns:a16="http://schemas.microsoft.com/office/drawing/2014/main" val="4261477074"/>
                    </a:ext>
                  </a:extLst>
                </a:gridCol>
              </a:tblGrid>
              <a:tr h="367863">
                <a:tc>
                  <a:txBody>
                    <a:bodyPr/>
                    <a:lstStyle/>
                    <a:p>
                      <a:pPr algn="ctr" fontAlgn="ctr"/>
                      <a:r>
                        <a:rPr lang="en-IN" sz="1400" b="1" i="0" u="none" strike="noStrike">
                          <a:solidFill>
                            <a:srgbClr val="000000"/>
                          </a:solidFill>
                          <a:effectLst/>
                          <a:latin typeface="Times New Roman" panose="02020603050405020304" pitchFamily="18" charset="0"/>
                        </a:rPr>
                        <a:t>Operator</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400" b="1" i="0" u="none" strike="noStrike">
                          <a:solidFill>
                            <a:srgbClr val="000000"/>
                          </a:solidFill>
                          <a:effectLst/>
                          <a:latin typeface="Times New Roman" panose="02020603050405020304" pitchFamily="18" charset="0"/>
                        </a:rPr>
                        <a:t>Description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400" b="1" i="0" u="none" strike="noStrike">
                          <a:solidFill>
                            <a:srgbClr val="000000"/>
                          </a:solidFill>
                          <a:effectLst/>
                          <a:latin typeface="Times New Roman" panose="02020603050405020304" pitchFamily="18" charset="0"/>
                        </a:rPr>
                        <a:t>Example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556498323"/>
                  </a:ext>
                </a:extLst>
              </a:tr>
              <a:tr h="894645">
                <a:tc>
                  <a:txBody>
                    <a:bodyPr/>
                    <a:lstStyle/>
                    <a:p>
                      <a:pPr algn="ctr" fontAlgn="ctr"/>
                      <a:r>
                        <a:rPr lang="en-IN" sz="1400" b="0" i="0" u="none" strike="noStrike" dirty="0">
                          <a:solidFill>
                            <a:srgbClr val="000000"/>
                          </a:solidFill>
                          <a:effectLst/>
                          <a:latin typeface="Times New Roman" panose="02020603050405020304" pitchFamily="18" charset="0"/>
                        </a:rPr>
                        <a:t>and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ctr"/>
                      <a:r>
                        <a:rPr lang="en-IN" sz="1400" b="0" i="0" u="none" strike="noStrike">
                          <a:solidFill>
                            <a:srgbClr val="000000"/>
                          </a:solidFill>
                          <a:effectLst/>
                          <a:latin typeface="Times New Roman" panose="02020603050405020304" pitchFamily="18" charset="0"/>
                        </a:rPr>
                        <a:t>Returns True if both statements are true</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ctr"/>
                      <a:r>
                        <a:rPr lang="en-IN" sz="1400" b="0" i="0" u="none" strike="noStrike">
                          <a:solidFill>
                            <a:srgbClr val="000000"/>
                          </a:solidFill>
                          <a:effectLst/>
                          <a:latin typeface="Times New Roman" panose="02020603050405020304" pitchFamily="18" charset="0"/>
                        </a:rPr>
                        <a:t>x &lt; 5 and  x &lt; 10</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4121538127"/>
                  </a:ext>
                </a:extLst>
              </a:tr>
              <a:tr h="1224250">
                <a:tc>
                  <a:txBody>
                    <a:bodyPr/>
                    <a:lstStyle/>
                    <a:p>
                      <a:pPr algn="ctr" fontAlgn="ctr"/>
                      <a:r>
                        <a:rPr lang="en-IN" sz="1400" b="0" i="0" u="none" strike="noStrike">
                          <a:solidFill>
                            <a:srgbClr val="000000"/>
                          </a:solidFill>
                          <a:effectLst/>
                          <a:latin typeface="Times New Roman" panose="02020603050405020304" pitchFamily="18" charset="0"/>
                        </a:rPr>
                        <a:t>or</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400" b="0" i="0" u="none" strike="noStrike">
                          <a:solidFill>
                            <a:srgbClr val="000000"/>
                          </a:solidFill>
                          <a:effectLst/>
                          <a:latin typeface="Times New Roman" panose="02020603050405020304" pitchFamily="18" charset="0"/>
                        </a:rPr>
                        <a:t>Returns True if one of the statements is true</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400" b="0" i="0" u="none" strike="noStrike">
                          <a:solidFill>
                            <a:srgbClr val="000000"/>
                          </a:solidFill>
                          <a:effectLst/>
                          <a:latin typeface="Times New Roman" panose="02020603050405020304" pitchFamily="18" charset="0"/>
                        </a:rPr>
                        <a:t>x &lt; 5 or x &lt; 4</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93160664"/>
                  </a:ext>
                </a:extLst>
              </a:tr>
              <a:tr h="1224250">
                <a:tc>
                  <a:txBody>
                    <a:bodyPr/>
                    <a:lstStyle/>
                    <a:p>
                      <a:pPr algn="ctr" fontAlgn="ctr"/>
                      <a:r>
                        <a:rPr lang="en-IN" sz="1400" b="0" i="0" u="none" strike="noStrike">
                          <a:solidFill>
                            <a:srgbClr val="000000"/>
                          </a:solidFill>
                          <a:effectLst/>
                          <a:latin typeface="Times New Roman" panose="02020603050405020304" pitchFamily="18" charset="0"/>
                        </a:rPr>
                        <a:t>not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ctr"/>
                      <a:r>
                        <a:rPr lang="en-IN" sz="1400" b="0" i="0" u="none" strike="noStrike">
                          <a:solidFill>
                            <a:srgbClr val="000000"/>
                          </a:solidFill>
                          <a:effectLst/>
                          <a:latin typeface="Times New Roman" panose="02020603050405020304" pitchFamily="18" charset="0"/>
                        </a:rPr>
                        <a:t>Reverse the result, returns False if the result is true</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ctr"/>
                      <a:r>
                        <a:rPr lang="en-IN" sz="1400" b="0" i="0" u="none" strike="noStrike" dirty="0">
                          <a:solidFill>
                            <a:srgbClr val="000000"/>
                          </a:solidFill>
                          <a:effectLst/>
                          <a:latin typeface="Times New Roman" panose="02020603050405020304" pitchFamily="18" charset="0"/>
                        </a:rPr>
                        <a:t>not(x &lt; 5 and x &lt; 10)</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904305894"/>
                  </a:ext>
                </a:extLst>
              </a:tr>
            </a:tbl>
          </a:graphicData>
        </a:graphic>
      </p:graphicFrame>
      <p:sp>
        <p:nvSpPr>
          <p:cNvPr id="5" name="Rectangle 4">
            <a:extLst>
              <a:ext uri="{FF2B5EF4-FFF2-40B4-BE49-F238E27FC236}">
                <a16:creationId xmlns:a16="http://schemas.microsoft.com/office/drawing/2014/main" id="{004980A6-A5E2-473B-8FFA-FFA497848832}"/>
              </a:ext>
            </a:extLst>
          </p:cNvPr>
          <p:cNvSpPr/>
          <p:nvPr/>
        </p:nvSpPr>
        <p:spPr>
          <a:xfrm>
            <a:off x="7732486" y="4035602"/>
            <a:ext cx="4216400" cy="2308324"/>
          </a:xfrm>
          <a:prstGeom prst="rect">
            <a:avLst/>
          </a:prstGeom>
          <a:ln>
            <a:solidFill>
              <a:srgbClr val="FF0000"/>
            </a:solidFill>
          </a:ln>
        </p:spPr>
        <p:txBody>
          <a:bodyPr wrap="square">
            <a:spAutoFit/>
          </a:bodyPr>
          <a:lstStyle/>
          <a:p>
            <a:r>
              <a:rPr lang="en-IN" dirty="0"/>
              <a:t>x = 5</a:t>
            </a:r>
          </a:p>
          <a:p>
            <a:endParaRPr lang="en-IN" dirty="0"/>
          </a:p>
          <a:p>
            <a:r>
              <a:rPr lang="en-IN" dirty="0"/>
              <a:t>print(x &gt; 3 and x &lt; 10)</a:t>
            </a:r>
          </a:p>
          <a:p>
            <a:endParaRPr lang="en-IN" dirty="0"/>
          </a:p>
          <a:p>
            <a:r>
              <a:rPr lang="en-IN" dirty="0"/>
              <a:t># returns True because 5 is greater than 3 AND 5 is less than 10</a:t>
            </a:r>
          </a:p>
          <a:p>
            <a:endParaRPr lang="en-IN" dirty="0"/>
          </a:p>
          <a:p>
            <a:r>
              <a:rPr lang="en-IN" dirty="0"/>
              <a:t>Output: True</a:t>
            </a:r>
          </a:p>
        </p:txBody>
      </p:sp>
    </p:spTree>
    <p:extLst>
      <p:ext uri="{BB962C8B-B14F-4D97-AF65-F5344CB8AC3E}">
        <p14:creationId xmlns:p14="http://schemas.microsoft.com/office/powerpoint/2010/main" val="48244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4CA96-7E07-485A-BCD3-5610FDA28796}"/>
              </a:ext>
            </a:extLst>
          </p:cNvPr>
          <p:cNvSpPr>
            <a:spLocks noGrp="1"/>
          </p:cNvSpPr>
          <p:nvPr>
            <p:ph type="title"/>
          </p:nvPr>
        </p:nvSpPr>
        <p:spPr>
          <a:xfrm>
            <a:off x="170543" y="108856"/>
            <a:ext cx="10515600" cy="1144361"/>
          </a:xfrm>
        </p:spPr>
        <p:txBody>
          <a:bodyPr>
            <a:normAutofit fontScale="90000"/>
          </a:bodyPr>
          <a:lstStyle/>
          <a:p>
            <a:r>
              <a:rPr lang="en-IN" sz="4000" dirty="0">
                <a:latin typeface="Times New Roman" panose="02020603050405020304" pitchFamily="18" charset="0"/>
                <a:cs typeface="Times New Roman" panose="02020603050405020304" pitchFamily="18" charset="0"/>
              </a:rPr>
              <a:t>Python Identity Operators</a:t>
            </a:r>
            <a:br>
              <a:rPr lang="en-IN" sz="4000" dirty="0">
                <a:latin typeface="Times New Roman" panose="02020603050405020304" pitchFamily="18" charset="0"/>
                <a:cs typeface="Times New Roman" panose="02020603050405020304" pitchFamily="18" charset="0"/>
              </a:rPr>
            </a:br>
            <a:endParaRPr lang="en-IN" sz="4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8BC17C9-1F1F-4307-B7C4-A24D0D635886}"/>
              </a:ext>
            </a:extLst>
          </p:cNvPr>
          <p:cNvSpPr>
            <a:spLocks noGrp="1"/>
          </p:cNvSpPr>
          <p:nvPr>
            <p:ph idx="1"/>
          </p:nvPr>
        </p:nvSpPr>
        <p:spPr>
          <a:xfrm>
            <a:off x="170543" y="838653"/>
            <a:ext cx="10515600" cy="4351338"/>
          </a:xfrm>
        </p:spPr>
        <p:txBody>
          <a:bodyPr>
            <a:normAutofit/>
          </a:bodyPr>
          <a:lstStyle/>
          <a:p>
            <a:pPr marL="0" indent="0">
              <a:buNone/>
            </a:pPr>
            <a:r>
              <a:rPr lang="en-IN" sz="2000" dirty="0">
                <a:latin typeface="Times New Roman" panose="02020603050405020304" pitchFamily="18" charset="0"/>
                <a:cs typeface="Times New Roman" panose="02020603050405020304" pitchFamily="18" charset="0"/>
              </a:rPr>
              <a:t>Identity operators are used to compare the objects, not if they are equal, but if they are actually the same object, with the same memory location:</a:t>
            </a:r>
          </a:p>
        </p:txBody>
      </p:sp>
      <p:graphicFrame>
        <p:nvGraphicFramePr>
          <p:cNvPr id="4" name="Table 3">
            <a:extLst>
              <a:ext uri="{FF2B5EF4-FFF2-40B4-BE49-F238E27FC236}">
                <a16:creationId xmlns:a16="http://schemas.microsoft.com/office/drawing/2014/main" id="{034A0C4B-4D97-41FE-8F7A-3FD3025869F0}"/>
              </a:ext>
            </a:extLst>
          </p:cNvPr>
          <p:cNvGraphicFramePr>
            <a:graphicFrameLocks noGrp="1"/>
          </p:cNvGraphicFramePr>
          <p:nvPr>
            <p:extLst>
              <p:ext uri="{D42A27DB-BD31-4B8C-83A1-F6EECF244321}">
                <p14:modId xmlns:p14="http://schemas.microsoft.com/office/powerpoint/2010/main" val="1142802635"/>
              </p:ext>
            </p:extLst>
          </p:nvPr>
        </p:nvGraphicFramePr>
        <p:xfrm>
          <a:off x="170543" y="1668009"/>
          <a:ext cx="4735286" cy="4471534"/>
        </p:xfrm>
        <a:graphic>
          <a:graphicData uri="http://schemas.openxmlformats.org/drawingml/2006/table">
            <a:tbl>
              <a:tblPr/>
              <a:tblGrid>
                <a:gridCol w="1657350">
                  <a:extLst>
                    <a:ext uri="{9D8B030D-6E8A-4147-A177-3AD203B41FA5}">
                      <a16:colId xmlns:a16="http://schemas.microsoft.com/office/drawing/2014/main" val="459039130"/>
                    </a:ext>
                  </a:extLst>
                </a:gridCol>
                <a:gridCol w="1743446">
                  <a:extLst>
                    <a:ext uri="{9D8B030D-6E8A-4147-A177-3AD203B41FA5}">
                      <a16:colId xmlns:a16="http://schemas.microsoft.com/office/drawing/2014/main" val="1389844687"/>
                    </a:ext>
                  </a:extLst>
                </a:gridCol>
                <a:gridCol w="1334490">
                  <a:extLst>
                    <a:ext uri="{9D8B030D-6E8A-4147-A177-3AD203B41FA5}">
                      <a16:colId xmlns:a16="http://schemas.microsoft.com/office/drawing/2014/main" val="4043633954"/>
                    </a:ext>
                  </a:extLst>
                </a:gridCol>
              </a:tblGrid>
              <a:tr h="454512">
                <a:tc>
                  <a:txBody>
                    <a:bodyPr/>
                    <a:lstStyle/>
                    <a:p>
                      <a:pPr algn="ctr" fontAlgn="ctr"/>
                      <a:r>
                        <a:rPr lang="en-IN" sz="1800" b="1" i="0" u="none" strike="noStrike">
                          <a:solidFill>
                            <a:srgbClr val="000000"/>
                          </a:solidFill>
                          <a:effectLst/>
                          <a:latin typeface="Times New Roman" panose="02020603050405020304" pitchFamily="18" charset="0"/>
                        </a:rPr>
                        <a:t>Operator</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800" b="1" i="0" u="none" strike="noStrike">
                          <a:solidFill>
                            <a:srgbClr val="000000"/>
                          </a:solidFill>
                          <a:effectLst/>
                          <a:latin typeface="Times New Roman" panose="02020603050405020304" pitchFamily="18" charset="0"/>
                        </a:rPr>
                        <a:t>Description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800" b="1" i="0" u="none" strike="noStrike">
                          <a:solidFill>
                            <a:srgbClr val="000000"/>
                          </a:solidFill>
                          <a:effectLst/>
                          <a:latin typeface="Times New Roman" panose="02020603050405020304" pitchFamily="18" charset="0"/>
                        </a:rPr>
                        <a:t>Example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20038431"/>
                  </a:ext>
                </a:extLst>
              </a:tr>
              <a:tr h="2008511">
                <a:tc>
                  <a:txBody>
                    <a:bodyPr/>
                    <a:lstStyle/>
                    <a:p>
                      <a:pPr algn="ctr" fontAlgn="ctr"/>
                      <a:r>
                        <a:rPr lang="en-IN" sz="1800" b="0" i="0" u="none" strike="noStrike">
                          <a:solidFill>
                            <a:srgbClr val="000000"/>
                          </a:solidFill>
                          <a:effectLst/>
                          <a:latin typeface="Times New Roman" panose="02020603050405020304" pitchFamily="18" charset="0"/>
                        </a:rPr>
                        <a:t>is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ctr"/>
                      <a:r>
                        <a:rPr lang="en-IN" sz="1800" b="0" i="0" u="none" strike="noStrike">
                          <a:solidFill>
                            <a:srgbClr val="000000"/>
                          </a:solidFill>
                          <a:effectLst/>
                          <a:latin typeface="Times New Roman" panose="02020603050405020304" pitchFamily="18" charset="0"/>
                        </a:rPr>
                        <a:t>Returns True if both variables are the same object</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tc>
                  <a:txBody>
                    <a:bodyPr/>
                    <a:lstStyle/>
                    <a:p>
                      <a:pPr algn="ctr" fontAlgn="ctr"/>
                      <a:r>
                        <a:rPr lang="en-IN" sz="1800" b="0" i="0" u="none" strike="noStrike">
                          <a:solidFill>
                            <a:srgbClr val="000000"/>
                          </a:solidFill>
                          <a:effectLst/>
                          <a:latin typeface="Times New Roman" panose="02020603050405020304" pitchFamily="18" charset="0"/>
                        </a:rPr>
                        <a:t>x is y</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9EB"/>
                    </a:solidFill>
                  </a:tcPr>
                </a:tc>
                <a:extLst>
                  <a:ext uri="{0D108BD9-81ED-4DB2-BD59-A6C34878D82A}">
                    <a16:rowId xmlns:a16="http://schemas.microsoft.com/office/drawing/2014/main" val="1309941233"/>
                  </a:ext>
                </a:extLst>
              </a:tr>
              <a:tr h="2008511">
                <a:tc>
                  <a:txBody>
                    <a:bodyPr/>
                    <a:lstStyle/>
                    <a:p>
                      <a:pPr algn="ctr" fontAlgn="ctr"/>
                      <a:r>
                        <a:rPr lang="en-IN" sz="1800" b="0" i="0" u="none" strike="noStrike">
                          <a:solidFill>
                            <a:srgbClr val="000000"/>
                          </a:solidFill>
                          <a:effectLst/>
                          <a:latin typeface="Times New Roman" panose="02020603050405020304" pitchFamily="18" charset="0"/>
                        </a:rPr>
                        <a:t>is not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800" b="0" i="0" u="none" strike="noStrike">
                          <a:solidFill>
                            <a:srgbClr val="000000"/>
                          </a:solidFill>
                          <a:effectLst/>
                          <a:latin typeface="Times New Roman" panose="02020603050405020304" pitchFamily="18" charset="0"/>
                        </a:rPr>
                        <a:t>Returns True if both variables are not the same object</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800" b="0" i="0" u="none" strike="noStrike" dirty="0">
                          <a:solidFill>
                            <a:srgbClr val="000000"/>
                          </a:solidFill>
                          <a:effectLst/>
                          <a:latin typeface="Times New Roman" panose="02020603050405020304" pitchFamily="18" charset="0"/>
                        </a:rPr>
                        <a:t>x is not y</a:t>
                      </a:r>
                    </a:p>
                  </a:txBody>
                  <a:tcPr marL="9525" marR="9525" marT="76200" marB="7620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52536516"/>
                  </a:ext>
                </a:extLst>
              </a:tr>
            </a:tbl>
          </a:graphicData>
        </a:graphic>
      </p:graphicFrame>
      <p:sp>
        <p:nvSpPr>
          <p:cNvPr id="5" name="Rectangle 4">
            <a:extLst>
              <a:ext uri="{FF2B5EF4-FFF2-40B4-BE49-F238E27FC236}">
                <a16:creationId xmlns:a16="http://schemas.microsoft.com/office/drawing/2014/main" id="{0EA2C0C4-FDB9-434F-86AB-19AA8662D12B}"/>
              </a:ext>
            </a:extLst>
          </p:cNvPr>
          <p:cNvSpPr/>
          <p:nvPr/>
        </p:nvSpPr>
        <p:spPr>
          <a:xfrm>
            <a:off x="5181597" y="1253217"/>
            <a:ext cx="6096000" cy="4801314"/>
          </a:xfrm>
          <a:prstGeom prst="rect">
            <a:avLst/>
          </a:prstGeom>
          <a:ln>
            <a:solidFill>
              <a:schemeClr val="tx1"/>
            </a:solidFill>
          </a:ln>
        </p:spPr>
        <p:txBody>
          <a:bodyPr>
            <a:spAutoFit/>
          </a:bodyPr>
          <a:lstStyle/>
          <a:p>
            <a:r>
              <a:rPr lang="en-IN" dirty="0"/>
              <a:t>Example:</a:t>
            </a:r>
          </a:p>
          <a:p>
            <a:r>
              <a:rPr lang="en-IN" dirty="0"/>
              <a:t>x = ["apple", "banana"]</a:t>
            </a:r>
          </a:p>
          <a:p>
            <a:r>
              <a:rPr lang="en-IN" dirty="0"/>
              <a:t>y = ["apple", "banana"]</a:t>
            </a:r>
          </a:p>
          <a:p>
            <a:r>
              <a:rPr lang="en-IN" dirty="0"/>
              <a:t>z = x</a:t>
            </a:r>
          </a:p>
          <a:p>
            <a:r>
              <a:rPr lang="en-IN" dirty="0"/>
              <a:t>print(x is not z)</a:t>
            </a:r>
          </a:p>
          <a:p>
            <a:r>
              <a:rPr lang="en-IN" dirty="0"/>
              <a:t># returns False because z is the same object as x</a:t>
            </a:r>
          </a:p>
          <a:p>
            <a:r>
              <a:rPr lang="en-IN" dirty="0"/>
              <a:t>print(x is not y)</a:t>
            </a:r>
          </a:p>
          <a:p>
            <a:r>
              <a:rPr lang="en-IN" dirty="0"/>
              <a:t># returns True because x is not the same object as y, even if they have the same content</a:t>
            </a:r>
          </a:p>
          <a:p>
            <a:endParaRPr lang="en-IN" dirty="0"/>
          </a:p>
          <a:p>
            <a:r>
              <a:rPr lang="en-IN" dirty="0"/>
              <a:t>print(x != y)</a:t>
            </a:r>
          </a:p>
          <a:p>
            <a:endParaRPr lang="en-IN" dirty="0"/>
          </a:p>
          <a:p>
            <a:r>
              <a:rPr lang="en-IN" dirty="0"/>
              <a:t># to demonstrate the difference </a:t>
            </a:r>
            <a:r>
              <a:rPr lang="en-IN" dirty="0" err="1"/>
              <a:t>betweeen</a:t>
            </a:r>
            <a:r>
              <a:rPr lang="en-IN" dirty="0"/>
              <a:t> "is not" and "!=": this comparison returns False because x is equal to y</a:t>
            </a:r>
          </a:p>
          <a:p>
            <a:r>
              <a:rPr lang="en-IN" dirty="0" err="1"/>
              <a:t>Output:False</a:t>
            </a:r>
            <a:endParaRPr lang="en-IN" dirty="0"/>
          </a:p>
          <a:p>
            <a:r>
              <a:rPr lang="en-IN" dirty="0"/>
              <a:t>True</a:t>
            </a:r>
          </a:p>
          <a:p>
            <a:r>
              <a:rPr lang="en-IN" dirty="0"/>
              <a:t>False</a:t>
            </a:r>
          </a:p>
        </p:txBody>
      </p:sp>
    </p:spTree>
    <p:extLst>
      <p:ext uri="{BB962C8B-B14F-4D97-AF65-F5344CB8AC3E}">
        <p14:creationId xmlns:p14="http://schemas.microsoft.com/office/powerpoint/2010/main" val="33552508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6DB93-58DE-4573-9CEF-F44AD920677F}"/>
              </a:ext>
            </a:extLst>
          </p:cNvPr>
          <p:cNvSpPr>
            <a:spLocks noGrp="1"/>
          </p:cNvSpPr>
          <p:nvPr>
            <p:ph type="title"/>
          </p:nvPr>
        </p:nvSpPr>
        <p:spPr/>
        <p:txBody>
          <a:bodyPr>
            <a:normAutofit/>
          </a:bodyPr>
          <a:lstStyle/>
          <a:p>
            <a:r>
              <a:rPr lang="en-IN" dirty="0"/>
              <a:t>Operator Precedence</a:t>
            </a:r>
            <a:br>
              <a:rPr lang="en-IN" dirty="0"/>
            </a:br>
            <a:endParaRPr lang="en-IN" dirty="0"/>
          </a:p>
        </p:txBody>
      </p:sp>
      <p:sp>
        <p:nvSpPr>
          <p:cNvPr id="3" name="Content Placeholder 2">
            <a:extLst>
              <a:ext uri="{FF2B5EF4-FFF2-40B4-BE49-F238E27FC236}">
                <a16:creationId xmlns:a16="http://schemas.microsoft.com/office/drawing/2014/main" id="{B0CFA896-9DCF-4EAA-8BA9-CD6613D03B94}"/>
              </a:ext>
            </a:extLst>
          </p:cNvPr>
          <p:cNvSpPr>
            <a:spLocks noGrp="1"/>
          </p:cNvSpPr>
          <p:nvPr>
            <p:ph idx="1"/>
          </p:nvPr>
        </p:nvSpPr>
        <p:spPr>
          <a:xfrm>
            <a:off x="722086" y="1027906"/>
            <a:ext cx="10515600" cy="4351338"/>
          </a:xfrm>
        </p:spPr>
        <p:txBody>
          <a:bodyPr/>
          <a:lstStyle/>
          <a:p>
            <a:pPr marL="0" indent="0">
              <a:buNone/>
            </a:pPr>
            <a:r>
              <a:rPr lang="en-IN" dirty="0"/>
              <a:t>Operator precedence describes the order in which operations are performed.</a:t>
            </a:r>
          </a:p>
          <a:p>
            <a:pPr marL="0" indent="0">
              <a:buNone/>
            </a:pPr>
            <a:r>
              <a:rPr lang="en-IN" dirty="0"/>
              <a:t>Parentheses has the highest precedence, meaning that expressions inside parentheses must be evaluated first:</a:t>
            </a:r>
            <a:br>
              <a:rPr lang="en-IN" dirty="0"/>
            </a:br>
            <a:endParaRPr lang="en-IN" dirty="0"/>
          </a:p>
        </p:txBody>
      </p:sp>
      <p:sp>
        <p:nvSpPr>
          <p:cNvPr id="4" name="Rectangle 3">
            <a:extLst>
              <a:ext uri="{FF2B5EF4-FFF2-40B4-BE49-F238E27FC236}">
                <a16:creationId xmlns:a16="http://schemas.microsoft.com/office/drawing/2014/main" id="{529E0C74-16E5-46A4-BC76-E5E428A45589}"/>
              </a:ext>
            </a:extLst>
          </p:cNvPr>
          <p:cNvSpPr/>
          <p:nvPr/>
        </p:nvSpPr>
        <p:spPr>
          <a:xfrm>
            <a:off x="722086" y="2793921"/>
            <a:ext cx="6096000" cy="2585323"/>
          </a:xfrm>
          <a:prstGeom prst="rect">
            <a:avLst/>
          </a:prstGeom>
          <a:ln>
            <a:solidFill>
              <a:srgbClr val="00B050"/>
            </a:solidFill>
          </a:ln>
        </p:spPr>
        <p:txBody>
          <a:bodyPr>
            <a:spAutoFit/>
          </a:bodyPr>
          <a:lstStyle/>
          <a:p>
            <a:r>
              <a:rPr lang="en-IN" dirty="0"/>
              <a:t>print((8 + 3) - (6 + 3))</a:t>
            </a:r>
          </a:p>
          <a:p>
            <a:endParaRPr lang="en-IN" dirty="0"/>
          </a:p>
          <a:p>
            <a:r>
              <a:rPr lang="en-IN" dirty="0"/>
              <a:t>"""</a:t>
            </a:r>
          </a:p>
          <a:p>
            <a:r>
              <a:rPr lang="en-IN" dirty="0"/>
              <a:t>Parenthesis have the highest precedence, and need to be evaluated first.</a:t>
            </a:r>
          </a:p>
          <a:p>
            <a:r>
              <a:rPr lang="en-IN" dirty="0"/>
              <a:t>The calculation above reads 11 - 9 = 0</a:t>
            </a:r>
          </a:p>
          <a:p>
            <a:r>
              <a:rPr lang="en-IN" dirty="0"/>
              <a:t>"""</a:t>
            </a:r>
          </a:p>
          <a:p>
            <a:endParaRPr lang="en-IN" dirty="0"/>
          </a:p>
          <a:p>
            <a:r>
              <a:rPr lang="en-IN" dirty="0"/>
              <a:t>output: 2</a:t>
            </a:r>
          </a:p>
        </p:txBody>
      </p:sp>
    </p:spTree>
    <p:extLst>
      <p:ext uri="{BB962C8B-B14F-4D97-AF65-F5344CB8AC3E}">
        <p14:creationId xmlns:p14="http://schemas.microsoft.com/office/powerpoint/2010/main" val="9017833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EF159-208F-4DD7-AA88-96F395C90519}"/>
              </a:ext>
            </a:extLst>
          </p:cNvPr>
          <p:cNvSpPr>
            <a:spLocks noGrp="1"/>
          </p:cNvSpPr>
          <p:nvPr>
            <p:ph type="title"/>
          </p:nvPr>
        </p:nvSpPr>
        <p:spPr>
          <a:xfrm>
            <a:off x="268514" y="-288018"/>
            <a:ext cx="10515600" cy="1325563"/>
          </a:xfrm>
        </p:spPr>
        <p:txBody>
          <a:bodyPr/>
          <a:lstStyle/>
          <a:p>
            <a:r>
              <a:rPr lang="en-IN" dirty="0"/>
              <a:t>Operator Precedence</a:t>
            </a:r>
          </a:p>
        </p:txBody>
      </p:sp>
      <p:sp>
        <p:nvSpPr>
          <p:cNvPr id="4" name="Rectangle 3">
            <a:extLst>
              <a:ext uri="{FF2B5EF4-FFF2-40B4-BE49-F238E27FC236}">
                <a16:creationId xmlns:a16="http://schemas.microsoft.com/office/drawing/2014/main" id="{CA380BC8-D480-476B-B476-DD937CD15218}"/>
              </a:ext>
            </a:extLst>
          </p:cNvPr>
          <p:cNvSpPr/>
          <p:nvPr/>
        </p:nvSpPr>
        <p:spPr>
          <a:xfrm>
            <a:off x="268514" y="553998"/>
            <a:ext cx="9521371" cy="2585323"/>
          </a:xfrm>
          <a:prstGeom prst="rect">
            <a:avLst/>
          </a:prstGeom>
          <a:ln>
            <a:solidFill>
              <a:schemeClr val="tx2"/>
            </a:solidFill>
          </a:ln>
        </p:spPr>
        <p:txBody>
          <a:bodyPr wrap="square">
            <a:spAutoFit/>
          </a:bodyPr>
          <a:lstStyle/>
          <a:p>
            <a:r>
              <a:rPr lang="en-IN" dirty="0"/>
              <a:t>Multiplication * has higher precedence than addition +, and therefor multiplications are evaluated before additions:</a:t>
            </a:r>
          </a:p>
          <a:p>
            <a:r>
              <a:rPr lang="en-IN" dirty="0"/>
              <a:t>print(100 + 5 * 3)</a:t>
            </a:r>
          </a:p>
          <a:p>
            <a:endParaRPr lang="en-IN" dirty="0"/>
          </a:p>
          <a:p>
            <a:r>
              <a:rPr lang="en-IN" dirty="0"/>
              <a:t>"""</a:t>
            </a:r>
          </a:p>
          <a:p>
            <a:r>
              <a:rPr lang="en-IN" dirty="0"/>
              <a:t>Multiplication has higher precedence than addition, and needs to be evaluated first.</a:t>
            </a:r>
          </a:p>
          <a:p>
            <a:r>
              <a:rPr lang="en-IN" dirty="0"/>
              <a:t>The calculation above reads 100 + 15 = 115</a:t>
            </a:r>
          </a:p>
          <a:p>
            <a:r>
              <a:rPr lang="en-IN" dirty="0"/>
              <a:t>"""</a:t>
            </a:r>
          </a:p>
          <a:p>
            <a:r>
              <a:rPr lang="en-IN" dirty="0"/>
              <a:t>output:115</a:t>
            </a:r>
          </a:p>
        </p:txBody>
      </p:sp>
      <p:sp>
        <p:nvSpPr>
          <p:cNvPr id="5" name="Rectangle 4">
            <a:extLst>
              <a:ext uri="{FF2B5EF4-FFF2-40B4-BE49-F238E27FC236}">
                <a16:creationId xmlns:a16="http://schemas.microsoft.com/office/drawing/2014/main" id="{704F6A48-F93E-46F3-B530-876E0F04F9B3}"/>
              </a:ext>
            </a:extLst>
          </p:cNvPr>
          <p:cNvSpPr/>
          <p:nvPr/>
        </p:nvSpPr>
        <p:spPr>
          <a:xfrm>
            <a:off x="268514" y="3326793"/>
            <a:ext cx="11654971" cy="3139321"/>
          </a:xfrm>
          <a:prstGeom prst="rect">
            <a:avLst/>
          </a:prstGeom>
          <a:ln>
            <a:solidFill>
              <a:srgbClr val="00B050"/>
            </a:solidFill>
          </a:ln>
        </p:spPr>
        <p:txBody>
          <a:bodyPr wrap="square">
            <a:spAutoFit/>
          </a:bodyPr>
          <a:lstStyle/>
          <a:p>
            <a:r>
              <a:rPr lang="en-IN" dirty="0"/>
              <a:t>If two operators have the same precedence, the expression is evaluated from left to right.</a:t>
            </a:r>
          </a:p>
          <a:p>
            <a:r>
              <a:rPr lang="en-IN" dirty="0"/>
              <a:t>Example</a:t>
            </a:r>
          </a:p>
          <a:p>
            <a:r>
              <a:rPr lang="en-IN" dirty="0"/>
              <a:t>Addition + and subtraction - has the same precedence, and therefor we evaluate the expression from left to right:</a:t>
            </a:r>
          </a:p>
          <a:p>
            <a:r>
              <a:rPr lang="en-IN" dirty="0"/>
              <a:t>print(5 + 4 - 7 + 3)</a:t>
            </a:r>
          </a:p>
          <a:p>
            <a:r>
              <a:rPr lang="en-IN" dirty="0"/>
              <a:t>"""Additions and subtractions have the same precedence, and we need to calculate from left to right.</a:t>
            </a:r>
          </a:p>
          <a:p>
            <a:r>
              <a:rPr lang="en-IN" dirty="0"/>
              <a:t>The calculation above reads:</a:t>
            </a:r>
          </a:p>
          <a:p>
            <a:r>
              <a:rPr lang="en-IN" dirty="0"/>
              <a:t>5 + 4 = 9</a:t>
            </a:r>
          </a:p>
          <a:p>
            <a:r>
              <a:rPr lang="en-IN" dirty="0"/>
              <a:t>9 - 7 = 2</a:t>
            </a:r>
          </a:p>
          <a:p>
            <a:r>
              <a:rPr lang="en-IN" dirty="0"/>
              <a:t>2 + 3 = 5</a:t>
            </a:r>
          </a:p>
          <a:p>
            <a:r>
              <a:rPr lang="en-IN" dirty="0"/>
              <a:t>"""</a:t>
            </a:r>
          </a:p>
          <a:p>
            <a:r>
              <a:rPr lang="en-IN" dirty="0"/>
              <a:t>output=5</a:t>
            </a:r>
          </a:p>
        </p:txBody>
      </p:sp>
    </p:spTree>
    <p:extLst>
      <p:ext uri="{BB962C8B-B14F-4D97-AF65-F5344CB8AC3E}">
        <p14:creationId xmlns:p14="http://schemas.microsoft.com/office/powerpoint/2010/main" val="9419922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5EEE8-E1EA-4D06-8F85-DE59ACABB889}"/>
              </a:ext>
            </a:extLst>
          </p:cNvPr>
          <p:cNvSpPr>
            <a:spLocks noGrp="1"/>
          </p:cNvSpPr>
          <p:nvPr>
            <p:ph type="ctrTitle"/>
          </p:nvPr>
        </p:nvSpPr>
        <p:spPr/>
        <p:txBody>
          <a:bodyPr/>
          <a:lstStyle/>
          <a:p>
            <a:r>
              <a:rPr lang="en-US" dirty="0"/>
              <a:t>Lab for Unit 2</a:t>
            </a:r>
            <a:br>
              <a:rPr lang="en-US" dirty="0"/>
            </a:br>
            <a:r>
              <a:rPr lang="en-US" dirty="0"/>
              <a:t>1</a:t>
            </a:r>
            <a:r>
              <a:rPr lang="en-US" baseline="30000" dirty="0"/>
              <a:t>st</a:t>
            </a:r>
            <a:r>
              <a:rPr lang="en-US" dirty="0"/>
              <a:t> half till operators</a:t>
            </a:r>
            <a:endParaRPr lang="en-IN" dirty="0"/>
          </a:p>
        </p:txBody>
      </p:sp>
    </p:spTree>
    <p:extLst>
      <p:ext uri="{BB962C8B-B14F-4D97-AF65-F5344CB8AC3E}">
        <p14:creationId xmlns:p14="http://schemas.microsoft.com/office/powerpoint/2010/main" val="5287589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F01C8-A389-44A4-AFAF-EE0A61CF7091}"/>
              </a:ext>
            </a:extLst>
          </p:cNvPr>
          <p:cNvSpPr>
            <a:spLocks noGrp="1"/>
          </p:cNvSpPr>
          <p:nvPr>
            <p:ph type="title"/>
          </p:nvPr>
        </p:nvSpPr>
        <p:spPr/>
        <p:txBody>
          <a:bodyPr/>
          <a:lstStyle/>
          <a:p>
            <a:r>
              <a:rPr lang="en-IN" dirty="0"/>
              <a:t>Write a program to calculate the area of a rectangle when input values are fixed</a:t>
            </a:r>
          </a:p>
        </p:txBody>
      </p:sp>
      <p:sp>
        <p:nvSpPr>
          <p:cNvPr id="3" name="Content Placeholder 2">
            <a:extLst>
              <a:ext uri="{FF2B5EF4-FFF2-40B4-BE49-F238E27FC236}">
                <a16:creationId xmlns:a16="http://schemas.microsoft.com/office/drawing/2014/main" id="{015080E8-BF13-49C2-8563-CC0A86E11EE5}"/>
              </a:ext>
            </a:extLst>
          </p:cNvPr>
          <p:cNvSpPr>
            <a:spLocks noGrp="1"/>
          </p:cNvSpPr>
          <p:nvPr>
            <p:ph idx="1"/>
          </p:nvPr>
        </p:nvSpPr>
        <p:spPr/>
        <p:txBody>
          <a:bodyPr/>
          <a:lstStyle/>
          <a:p>
            <a:pPr marL="0" indent="0">
              <a:buNone/>
            </a:pPr>
            <a:r>
              <a:rPr lang="en-IN" dirty="0"/>
              <a:t>Length = 10 </a:t>
            </a:r>
          </a:p>
          <a:p>
            <a:pPr marL="0" indent="0">
              <a:buNone/>
            </a:pPr>
            <a:r>
              <a:rPr lang="en-IN" dirty="0"/>
              <a:t>breadth = 20 </a:t>
            </a:r>
          </a:p>
          <a:p>
            <a:pPr marL="0" indent="0">
              <a:buNone/>
            </a:pPr>
            <a:r>
              <a:rPr lang="en-IN" dirty="0"/>
              <a:t>print(‘ Length = ‘,length,’ Breadth = ‘,breadth) </a:t>
            </a:r>
          </a:p>
          <a:p>
            <a:pPr marL="0" indent="0">
              <a:buNone/>
            </a:pPr>
            <a:r>
              <a:rPr lang="en-IN" dirty="0"/>
              <a:t>area = length * breadth </a:t>
            </a:r>
          </a:p>
          <a:p>
            <a:pPr marL="0" indent="0">
              <a:buNone/>
            </a:pPr>
            <a:r>
              <a:rPr lang="en-IN" dirty="0"/>
              <a:t>print(‘ Area of Rectangle is = ‘,area) </a:t>
            </a:r>
          </a:p>
          <a:p>
            <a:pPr marL="0" indent="0">
              <a:buNone/>
            </a:pPr>
            <a:r>
              <a:rPr lang="en-IN" dirty="0"/>
              <a:t>Output : Length = 10 Breadth = 20 </a:t>
            </a:r>
          </a:p>
          <a:p>
            <a:pPr marL="0" indent="0">
              <a:buNone/>
            </a:pPr>
            <a:r>
              <a:rPr lang="en-IN" dirty="0"/>
              <a:t>Area of Rectangle is = 200</a:t>
            </a:r>
          </a:p>
        </p:txBody>
      </p:sp>
    </p:spTree>
    <p:extLst>
      <p:ext uri="{BB962C8B-B14F-4D97-AF65-F5344CB8AC3E}">
        <p14:creationId xmlns:p14="http://schemas.microsoft.com/office/powerpoint/2010/main" val="2422881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296C1-7379-4447-A61E-7486FE5B5487}"/>
              </a:ext>
            </a:extLst>
          </p:cNvPr>
          <p:cNvSpPr>
            <a:spLocks noGrp="1"/>
          </p:cNvSpPr>
          <p:nvPr>
            <p:ph type="title"/>
          </p:nvPr>
        </p:nvSpPr>
        <p:spPr/>
        <p:txBody>
          <a:bodyPr/>
          <a:lstStyle/>
          <a:p>
            <a:r>
              <a:rPr lang="en-US" dirty="0"/>
              <a:t>Write a python program to exchange the values of two variables</a:t>
            </a:r>
            <a:endParaRPr lang="en-IN" dirty="0"/>
          </a:p>
        </p:txBody>
      </p:sp>
      <p:sp>
        <p:nvSpPr>
          <p:cNvPr id="3" name="Content Placeholder 2">
            <a:extLst>
              <a:ext uri="{FF2B5EF4-FFF2-40B4-BE49-F238E27FC236}">
                <a16:creationId xmlns:a16="http://schemas.microsoft.com/office/drawing/2014/main" id="{631A7DA6-FCEA-41C9-9398-A86F6258AF93}"/>
              </a:ext>
            </a:extLst>
          </p:cNvPr>
          <p:cNvSpPr>
            <a:spLocks noGrp="1"/>
          </p:cNvSpPr>
          <p:nvPr>
            <p:ph idx="1"/>
          </p:nvPr>
        </p:nvSpPr>
        <p:spPr/>
        <p:txBody>
          <a:bodyPr/>
          <a:lstStyle/>
          <a:p>
            <a:pPr marL="0" indent="0">
              <a:buNone/>
            </a:pPr>
            <a:r>
              <a:rPr lang="en-US" dirty="0"/>
              <a:t>a=10</a:t>
            </a:r>
          </a:p>
          <a:p>
            <a:pPr marL="0" indent="0">
              <a:buNone/>
            </a:pPr>
            <a:r>
              <a:rPr lang="en-US" dirty="0"/>
              <a:t>b=20</a:t>
            </a:r>
          </a:p>
          <a:p>
            <a:pPr marL="0" indent="0">
              <a:buNone/>
            </a:pPr>
            <a:r>
              <a:rPr lang="en-US" dirty="0"/>
              <a:t>print(“The original value of a is: “,a, “b </a:t>
            </a:r>
            <a:r>
              <a:rPr lang="en-US" dirty="0" err="1"/>
              <a:t>is:”,b</a:t>
            </a:r>
            <a:r>
              <a:rPr lang="en-US" dirty="0"/>
              <a:t>)</a:t>
            </a:r>
          </a:p>
          <a:p>
            <a:pPr marL="0" indent="0">
              <a:buNone/>
            </a:pPr>
            <a:r>
              <a:rPr lang="en-US" dirty="0"/>
              <a:t>(</a:t>
            </a:r>
            <a:r>
              <a:rPr lang="en-US" dirty="0" err="1"/>
              <a:t>a,b</a:t>
            </a:r>
            <a:r>
              <a:rPr lang="en-US" dirty="0"/>
              <a:t>)=(</a:t>
            </a:r>
            <a:r>
              <a:rPr lang="en-US" dirty="0" err="1"/>
              <a:t>b,a</a:t>
            </a:r>
            <a:r>
              <a:rPr lang="en-US" dirty="0"/>
              <a:t>)</a:t>
            </a:r>
          </a:p>
          <a:p>
            <a:pPr marL="0" indent="0">
              <a:buNone/>
            </a:pPr>
            <a:r>
              <a:rPr lang="en-US" dirty="0"/>
              <a:t>print(“The exchanged value of a is: “,a, “b is: “, b)</a:t>
            </a:r>
          </a:p>
          <a:p>
            <a:pPr marL="0" indent="0">
              <a:buNone/>
            </a:pPr>
            <a:r>
              <a:rPr lang="en-US" dirty="0"/>
              <a:t>Output</a:t>
            </a:r>
          </a:p>
          <a:p>
            <a:pPr marL="0" indent="0">
              <a:buNone/>
            </a:pPr>
            <a:r>
              <a:rPr lang="en-US" dirty="0"/>
              <a:t>The original value of a is: 10  b is:20</a:t>
            </a:r>
          </a:p>
          <a:p>
            <a:pPr marL="0" indent="0">
              <a:buNone/>
            </a:pPr>
            <a:r>
              <a:rPr lang="en-US" dirty="0"/>
              <a:t> The exchanged value of a is:  20  b is:10</a:t>
            </a:r>
          </a:p>
          <a:p>
            <a:pPr marL="0" indent="0">
              <a:buNone/>
            </a:pPr>
            <a:endParaRPr lang="en-IN" dirty="0"/>
          </a:p>
        </p:txBody>
      </p:sp>
    </p:spTree>
    <p:extLst>
      <p:ext uri="{BB962C8B-B14F-4D97-AF65-F5344CB8AC3E}">
        <p14:creationId xmlns:p14="http://schemas.microsoft.com/office/powerpoint/2010/main" val="3046822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7">
            <a:extLst>
              <a:ext uri="{FF2B5EF4-FFF2-40B4-BE49-F238E27FC236}">
                <a16:creationId xmlns:a16="http://schemas.microsoft.com/office/drawing/2014/main" id="{C434597A-3F7D-497D-AAC9-8FD5001104D6}"/>
              </a:ext>
            </a:extLst>
          </p:cNvPr>
          <p:cNvGraphicFramePr>
            <a:graphicFrameLocks noGrp="1"/>
          </p:cNvGraphicFramePr>
          <p:nvPr>
            <p:ph idx="1"/>
            <p:extLst>
              <p:ext uri="{D42A27DB-BD31-4B8C-83A1-F6EECF244321}">
                <p14:modId xmlns:p14="http://schemas.microsoft.com/office/powerpoint/2010/main" val="1740756028"/>
              </p:ext>
            </p:extLst>
          </p:nvPr>
        </p:nvGraphicFramePr>
        <p:xfrm>
          <a:off x="242454" y="232353"/>
          <a:ext cx="10515600" cy="5521960"/>
        </p:xfrm>
        <a:graphic>
          <a:graphicData uri="http://schemas.openxmlformats.org/drawingml/2006/table">
            <a:tbl>
              <a:tblPr firstRow="1" bandRow="1">
                <a:tableStyleId>{5C22544A-7EE6-4342-B048-85BDC9FD1C3A}</a:tableStyleId>
              </a:tblPr>
              <a:tblGrid>
                <a:gridCol w="1808018">
                  <a:extLst>
                    <a:ext uri="{9D8B030D-6E8A-4147-A177-3AD203B41FA5}">
                      <a16:colId xmlns:a16="http://schemas.microsoft.com/office/drawing/2014/main" val="1378004762"/>
                    </a:ext>
                  </a:extLst>
                </a:gridCol>
                <a:gridCol w="8707582">
                  <a:extLst>
                    <a:ext uri="{9D8B030D-6E8A-4147-A177-3AD203B41FA5}">
                      <a16:colId xmlns:a16="http://schemas.microsoft.com/office/drawing/2014/main" val="3959066516"/>
                    </a:ext>
                  </a:extLst>
                </a:gridCol>
              </a:tblGrid>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Keyword</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Description</a:t>
                      </a:r>
                    </a:p>
                  </a:txBody>
                  <a:tcPr marL="9525" marR="9525" marT="9525" marB="0"/>
                </a:tc>
                <a:extLst>
                  <a:ext uri="{0D108BD9-81ED-4DB2-BD59-A6C34878D82A}">
                    <a16:rowId xmlns:a16="http://schemas.microsoft.com/office/drawing/2014/main" val="1196850560"/>
                  </a:ext>
                </a:extLst>
              </a:tr>
              <a:tr h="370840">
                <a:tc>
                  <a:txBody>
                    <a:bodyPr/>
                    <a:lstStyle/>
                    <a:p>
                      <a:pPr algn="ctr" fontAlgn="t"/>
                      <a:r>
                        <a:rPr lang="en-IN" sz="1600" b="1" i="0" u="none" strike="noStrike" dirty="0">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from</a:t>
                      </a:r>
                      <a:endParaRPr lang="en-IN" sz="1600" b="1" i="0" u="none" strike="noStrike" dirty="0">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latin typeface="Times New Roman" panose="02020603050405020304" pitchFamily="18" charset="0"/>
                          <a:cs typeface="Times New Roman" panose="02020603050405020304" pitchFamily="18" charset="0"/>
                        </a:rPr>
                        <a:t>To import specific parts of a module</a:t>
                      </a:r>
                    </a:p>
                  </a:txBody>
                  <a:tcPr marL="9525" marR="9525" marT="76200" marB="76200"/>
                </a:tc>
                <a:extLst>
                  <a:ext uri="{0D108BD9-81ED-4DB2-BD59-A6C34878D82A}">
                    <a16:rowId xmlns:a16="http://schemas.microsoft.com/office/drawing/2014/main" val="3030319008"/>
                  </a:ext>
                </a:extLst>
              </a:tr>
              <a:tr h="370840">
                <a:tc>
                  <a:txBody>
                    <a:bodyPr/>
                    <a:lstStyle/>
                    <a:p>
                      <a:pPr algn="ctr" fontAlgn="t"/>
                      <a:r>
                        <a:rPr lang="en-IN" sz="1600" b="1" i="0" u="none" strike="noStrike">
                          <a:solidFill>
                            <a:schemeClr val="tx1"/>
                          </a:solidFill>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global</a:t>
                      </a:r>
                      <a:endParaRPr lang="en-IN" sz="1600" b="1" i="0" u="none" strike="noStrike">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declare a global variable</a:t>
                      </a:r>
                    </a:p>
                  </a:txBody>
                  <a:tcPr marL="9525" marR="9525" marT="76200" marB="76200"/>
                </a:tc>
                <a:extLst>
                  <a:ext uri="{0D108BD9-81ED-4DB2-BD59-A6C34878D82A}">
                    <a16:rowId xmlns:a16="http://schemas.microsoft.com/office/drawing/2014/main" val="1277684005"/>
                  </a:ext>
                </a:extLst>
              </a:tr>
              <a:tr h="370840">
                <a:tc>
                  <a:txBody>
                    <a:bodyPr/>
                    <a:lstStyle/>
                    <a:p>
                      <a:pPr algn="ctr" fontAlgn="t"/>
                      <a:r>
                        <a:rPr lang="en-IN" sz="1600" b="1" i="0" u="none" strike="noStrike" dirty="0">
                          <a:solidFill>
                            <a:schemeClr val="tx1"/>
                          </a:solidFill>
                          <a:effectLst/>
                          <a:highlight>
                            <a:srgbClr val="FFFF00"/>
                          </a:highligh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if</a:t>
                      </a:r>
                      <a:endParaRPr lang="en-IN" sz="1600" b="1" i="0" u="none" strike="noStrike" dirty="0">
                        <a:solidFill>
                          <a:schemeClr val="tx1"/>
                        </a:solidFill>
                        <a:effectLst/>
                        <a:highlight>
                          <a:srgbClr val="FFFF00"/>
                        </a:highligh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To make a conditional statement</a:t>
                      </a:r>
                    </a:p>
                  </a:txBody>
                  <a:tcPr marL="9525" marR="9525" marT="76200" marB="76200"/>
                </a:tc>
                <a:extLst>
                  <a:ext uri="{0D108BD9-81ED-4DB2-BD59-A6C34878D82A}">
                    <a16:rowId xmlns:a16="http://schemas.microsoft.com/office/drawing/2014/main" val="4211559811"/>
                  </a:ext>
                </a:extLst>
              </a:tr>
              <a:tr h="370840">
                <a:tc>
                  <a:txBody>
                    <a:bodyPr/>
                    <a:lstStyle/>
                    <a:p>
                      <a:pPr algn="ctr" fontAlgn="t"/>
                      <a:r>
                        <a:rPr lang="en-IN" sz="1600" b="1" i="0" u="none" strike="noStrike">
                          <a:solidFill>
                            <a:schemeClr val="tx1"/>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import</a:t>
                      </a:r>
                      <a:endParaRPr lang="en-IN" sz="1600" b="1" i="0" u="none" strike="noStrike">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import a module</a:t>
                      </a:r>
                    </a:p>
                  </a:txBody>
                  <a:tcPr marL="9525" marR="9525" marT="76200" marB="76200"/>
                </a:tc>
                <a:extLst>
                  <a:ext uri="{0D108BD9-81ED-4DB2-BD59-A6C34878D82A}">
                    <a16:rowId xmlns:a16="http://schemas.microsoft.com/office/drawing/2014/main" val="3294382209"/>
                  </a:ext>
                </a:extLst>
              </a:tr>
              <a:tr h="370840">
                <a:tc>
                  <a:txBody>
                    <a:bodyPr/>
                    <a:lstStyle/>
                    <a:p>
                      <a:pPr algn="ctr" fontAlgn="t"/>
                      <a:r>
                        <a:rPr lang="en-IN" sz="1600" b="1" i="0" u="none" strike="noStrike">
                          <a:solidFill>
                            <a:schemeClr val="tx1"/>
                          </a:solidFill>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in</a:t>
                      </a:r>
                      <a:endParaRPr lang="en-IN" sz="1600" b="1" i="0" u="none" strike="noStrike">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check if a value is present in a list, tuple, etc.</a:t>
                      </a:r>
                    </a:p>
                  </a:txBody>
                  <a:tcPr marL="9525" marR="9525" marT="76200" marB="76200"/>
                </a:tc>
                <a:extLst>
                  <a:ext uri="{0D108BD9-81ED-4DB2-BD59-A6C34878D82A}">
                    <a16:rowId xmlns:a16="http://schemas.microsoft.com/office/drawing/2014/main" val="3544995243"/>
                  </a:ext>
                </a:extLst>
              </a:tr>
              <a:tr h="370840">
                <a:tc>
                  <a:txBody>
                    <a:bodyPr/>
                    <a:lstStyle/>
                    <a:p>
                      <a:pPr algn="ctr" fontAlgn="t"/>
                      <a:r>
                        <a:rPr lang="en-IN" sz="1600" b="1" i="0" u="none" strike="noStrike">
                          <a:solidFill>
                            <a:schemeClr val="tx1"/>
                          </a:solidFill>
                          <a:effectLst/>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is</a:t>
                      </a:r>
                      <a:endParaRPr lang="en-IN" sz="1600" b="1" i="0" u="none" strike="noStrike">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test if two variables are equal</a:t>
                      </a:r>
                    </a:p>
                  </a:txBody>
                  <a:tcPr marL="9525" marR="9525" marT="76200" marB="76200"/>
                </a:tc>
                <a:extLst>
                  <a:ext uri="{0D108BD9-81ED-4DB2-BD59-A6C34878D82A}">
                    <a16:rowId xmlns:a16="http://schemas.microsoft.com/office/drawing/2014/main" val="3802861910"/>
                  </a:ext>
                </a:extLst>
              </a:tr>
              <a:tr h="370840">
                <a:tc>
                  <a:txBody>
                    <a:bodyPr/>
                    <a:lstStyle/>
                    <a:p>
                      <a:pPr algn="ctr" fontAlgn="t"/>
                      <a:r>
                        <a:rPr lang="en-IN" sz="1600" b="1" i="0" u="none" strike="noStrike">
                          <a:solidFill>
                            <a:schemeClr val="tx1"/>
                          </a:solidFill>
                          <a:effectLst/>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lambda</a:t>
                      </a:r>
                      <a:endParaRPr lang="en-IN" sz="1600" b="1" i="0" u="none" strike="noStrike">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create an anonymous function</a:t>
                      </a:r>
                    </a:p>
                  </a:txBody>
                  <a:tcPr marL="9525" marR="9525" marT="76200" marB="76200"/>
                </a:tc>
                <a:extLst>
                  <a:ext uri="{0D108BD9-81ED-4DB2-BD59-A6C34878D82A}">
                    <a16:rowId xmlns:a16="http://schemas.microsoft.com/office/drawing/2014/main" val="4075271777"/>
                  </a:ext>
                </a:extLst>
              </a:tr>
              <a:tr h="370840">
                <a:tc>
                  <a:txBody>
                    <a:bodyPr/>
                    <a:lstStyle/>
                    <a:p>
                      <a:pPr algn="ctr" fontAlgn="t"/>
                      <a:r>
                        <a:rPr lang="en-IN" sz="1600" b="1" i="0" u="none" strike="noStrike">
                          <a:solidFill>
                            <a:schemeClr val="tx1"/>
                          </a:solidFill>
                          <a:effectLst/>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None</a:t>
                      </a:r>
                      <a:endParaRPr lang="en-IN" sz="1600" b="1" i="0" u="none" strike="noStrike">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Represents a null value</a:t>
                      </a:r>
                    </a:p>
                  </a:txBody>
                  <a:tcPr marL="9525" marR="9525" marT="76200" marB="76200"/>
                </a:tc>
                <a:extLst>
                  <a:ext uri="{0D108BD9-81ED-4DB2-BD59-A6C34878D82A}">
                    <a16:rowId xmlns:a16="http://schemas.microsoft.com/office/drawing/2014/main" val="1413444421"/>
                  </a:ext>
                </a:extLst>
              </a:tr>
              <a:tr h="370840">
                <a:tc>
                  <a:txBody>
                    <a:bodyPr/>
                    <a:lstStyle/>
                    <a:p>
                      <a:pPr algn="ctr" fontAlgn="t"/>
                      <a:r>
                        <a:rPr lang="en-IN" sz="1600" b="1" i="0" u="none" strike="noStrike">
                          <a:solidFill>
                            <a:schemeClr val="tx1"/>
                          </a:solidFill>
                          <a:effectLst/>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nonlocal</a:t>
                      </a:r>
                      <a:endParaRPr lang="en-IN" sz="1600" b="1" i="0" u="none" strike="noStrike">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declare a non-local variable</a:t>
                      </a:r>
                    </a:p>
                  </a:txBody>
                  <a:tcPr marL="9525" marR="9525" marT="76200" marB="76200"/>
                </a:tc>
                <a:extLst>
                  <a:ext uri="{0D108BD9-81ED-4DB2-BD59-A6C34878D82A}">
                    <a16:rowId xmlns:a16="http://schemas.microsoft.com/office/drawing/2014/main" val="578801803"/>
                  </a:ext>
                </a:extLst>
              </a:tr>
              <a:tr h="370840">
                <a:tc>
                  <a:txBody>
                    <a:bodyPr/>
                    <a:lstStyle/>
                    <a:p>
                      <a:pPr algn="ctr" fontAlgn="t"/>
                      <a:r>
                        <a:rPr lang="en-IN" sz="1600" b="1" i="0" u="none" strike="noStrike" dirty="0">
                          <a:solidFill>
                            <a:schemeClr val="tx1"/>
                          </a:solidFill>
                          <a:effectLst/>
                          <a:highlight>
                            <a:srgbClr val="FFFF00"/>
                          </a:highlight>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not</a:t>
                      </a:r>
                      <a:endParaRPr lang="en-IN" sz="1600" b="1" i="0" u="none" strike="noStrike" dirty="0">
                        <a:solidFill>
                          <a:schemeClr val="tx1"/>
                        </a:solidFill>
                        <a:effectLst/>
                        <a:highlight>
                          <a:srgbClr val="FFFF00"/>
                        </a:highligh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A logical operator</a:t>
                      </a:r>
                    </a:p>
                  </a:txBody>
                  <a:tcPr marL="9525" marR="9525" marT="76200" marB="76200"/>
                </a:tc>
                <a:extLst>
                  <a:ext uri="{0D108BD9-81ED-4DB2-BD59-A6C34878D82A}">
                    <a16:rowId xmlns:a16="http://schemas.microsoft.com/office/drawing/2014/main" val="23159555"/>
                  </a:ext>
                </a:extLst>
              </a:tr>
              <a:tr h="370840">
                <a:tc>
                  <a:txBody>
                    <a:bodyPr/>
                    <a:lstStyle/>
                    <a:p>
                      <a:pPr algn="ctr" fontAlgn="t"/>
                      <a:r>
                        <a:rPr lang="en-IN" sz="1600" b="1" i="0" u="none" strike="noStrike" dirty="0">
                          <a:solidFill>
                            <a:schemeClr val="tx1"/>
                          </a:solidFill>
                          <a:effectLst/>
                          <a:highlight>
                            <a:srgbClr val="FFFF00"/>
                          </a:highlight>
                          <a:latin typeface="Times New Roman" panose="02020603050405020304" pitchFamily="18" charset="0"/>
                          <a:cs typeface="Times New Roman" panose="02020603050405020304" pitchFamily="18" charset="0"/>
                          <a:hlinkClick r:id="rId12">
                            <a:extLst>
                              <a:ext uri="{A12FA001-AC4F-418D-AE19-62706E023703}">
                                <ahyp:hlinkClr xmlns:ahyp="http://schemas.microsoft.com/office/drawing/2018/hyperlinkcolor" val="tx"/>
                              </a:ext>
                            </a:extLst>
                          </a:hlinkClick>
                        </a:rPr>
                        <a:t>or</a:t>
                      </a:r>
                      <a:endParaRPr lang="en-IN" sz="1600" b="1" i="0" u="none" strike="noStrike" dirty="0">
                        <a:solidFill>
                          <a:schemeClr val="tx1"/>
                        </a:solidFill>
                        <a:effectLst/>
                        <a:highlight>
                          <a:srgbClr val="FFFF00"/>
                        </a:highligh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rPr>
                        <a:t>A logical operator</a:t>
                      </a:r>
                    </a:p>
                  </a:txBody>
                  <a:tcPr marL="9525" marR="9525" marT="76200" marB="76200"/>
                </a:tc>
                <a:extLst>
                  <a:ext uri="{0D108BD9-81ED-4DB2-BD59-A6C34878D82A}">
                    <a16:rowId xmlns:a16="http://schemas.microsoft.com/office/drawing/2014/main" val="2548603266"/>
                  </a:ext>
                </a:extLst>
              </a:tr>
              <a:tr h="370840">
                <a:tc>
                  <a:txBody>
                    <a:bodyPr/>
                    <a:lstStyle/>
                    <a:p>
                      <a:pPr algn="ctr" fontAlgn="t"/>
                      <a:r>
                        <a:rPr lang="en-IN" sz="1600" b="1" i="0" u="none" strike="noStrike">
                          <a:solidFill>
                            <a:schemeClr val="tx1"/>
                          </a:solidFill>
                          <a:effectLst/>
                          <a:latin typeface="Times New Roman" panose="02020603050405020304" pitchFamily="18" charset="0"/>
                          <a:cs typeface="Times New Roman" panose="02020603050405020304" pitchFamily="18" charset="0"/>
                          <a:hlinkClick r:id="rId13">
                            <a:extLst>
                              <a:ext uri="{A12FA001-AC4F-418D-AE19-62706E023703}">
                                <ahyp:hlinkClr xmlns:ahyp="http://schemas.microsoft.com/office/drawing/2018/hyperlinkcolor" val="tx"/>
                              </a:ext>
                            </a:extLst>
                          </a:hlinkClick>
                        </a:rPr>
                        <a:t>pass</a:t>
                      </a:r>
                      <a:endParaRPr lang="en-IN" sz="1600" b="1" i="0" u="none" strike="noStrike">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A null statement, a statement that will do nothing</a:t>
                      </a:r>
                    </a:p>
                  </a:txBody>
                  <a:tcPr marL="9525" marR="9525" marT="76200" marB="76200"/>
                </a:tc>
                <a:extLst>
                  <a:ext uri="{0D108BD9-81ED-4DB2-BD59-A6C34878D82A}">
                    <a16:rowId xmlns:a16="http://schemas.microsoft.com/office/drawing/2014/main" val="1298333794"/>
                  </a:ext>
                </a:extLst>
              </a:tr>
              <a:tr h="370840">
                <a:tc>
                  <a:txBody>
                    <a:bodyPr/>
                    <a:lstStyle/>
                    <a:p>
                      <a:pPr algn="ctr" fontAlgn="t"/>
                      <a:r>
                        <a:rPr lang="en-IN" sz="1600" b="1" i="0" u="none" strike="noStrike" dirty="0">
                          <a:solidFill>
                            <a:schemeClr val="tx1"/>
                          </a:solidFill>
                          <a:effectLst/>
                          <a:latin typeface="Times New Roman" panose="02020603050405020304" pitchFamily="18" charset="0"/>
                          <a:cs typeface="Times New Roman" panose="02020603050405020304" pitchFamily="18" charset="0"/>
                          <a:hlinkClick r:id="rId14">
                            <a:extLst>
                              <a:ext uri="{A12FA001-AC4F-418D-AE19-62706E023703}">
                                <ahyp:hlinkClr xmlns:ahyp="http://schemas.microsoft.com/office/drawing/2018/hyperlinkcolor" val="tx"/>
                              </a:ext>
                            </a:extLst>
                          </a:hlinkClick>
                        </a:rPr>
                        <a:t>raise</a:t>
                      </a:r>
                      <a:endParaRPr lang="en-IN" sz="1600" b="1" i="0" u="none" strike="noStrike" dirty="0">
                        <a:solidFill>
                          <a:schemeClr val="tx1"/>
                        </a:solidFill>
                        <a:effectLst/>
                        <a:latin typeface="Times New Roman" panose="02020603050405020304" pitchFamily="18" charset="0"/>
                        <a:cs typeface="Times New Roman" panose="02020603050405020304" pitchFamily="18" charset="0"/>
                      </a:endParaRPr>
                    </a:p>
                  </a:txBody>
                  <a:tcPr marL="85725" marR="9525" marT="9525" marB="0"/>
                </a:tc>
                <a:tc>
                  <a:txBody>
                    <a:bodyPr/>
                    <a:lstStyle/>
                    <a:p>
                      <a:pPr algn="ctr" fontAlgn="t"/>
                      <a:r>
                        <a:rPr lang="en-IN" sz="1600" b="0" i="0" u="none" strike="noStrike" dirty="0">
                          <a:solidFill>
                            <a:srgbClr val="000000"/>
                          </a:solidFill>
                          <a:effectLst/>
                          <a:latin typeface="Times New Roman" panose="02020603050405020304" pitchFamily="18" charset="0"/>
                          <a:cs typeface="Times New Roman" panose="02020603050405020304" pitchFamily="18" charset="0"/>
                        </a:rPr>
                        <a:t>To raise an exception</a:t>
                      </a:r>
                    </a:p>
                  </a:txBody>
                  <a:tcPr marL="9525" marR="9525" marT="76200" marB="76200"/>
                </a:tc>
                <a:extLst>
                  <a:ext uri="{0D108BD9-81ED-4DB2-BD59-A6C34878D82A}">
                    <a16:rowId xmlns:a16="http://schemas.microsoft.com/office/drawing/2014/main" val="2314541139"/>
                  </a:ext>
                </a:extLst>
              </a:tr>
            </a:tbl>
          </a:graphicData>
        </a:graphic>
      </p:graphicFrame>
    </p:spTree>
    <p:extLst>
      <p:ext uri="{BB962C8B-B14F-4D97-AF65-F5344CB8AC3E}">
        <p14:creationId xmlns:p14="http://schemas.microsoft.com/office/powerpoint/2010/main" val="18740538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3F4C7-E5AB-4309-8AAA-E8D8FC887DB4}"/>
              </a:ext>
            </a:extLst>
          </p:cNvPr>
          <p:cNvSpPr>
            <a:spLocks noGrp="1"/>
          </p:cNvSpPr>
          <p:nvPr>
            <p:ph type="title"/>
          </p:nvPr>
        </p:nvSpPr>
        <p:spPr/>
        <p:txBody>
          <a:bodyPr/>
          <a:lstStyle/>
          <a:p>
            <a:r>
              <a:rPr lang="en-US" dirty="0"/>
              <a:t>Python program to compute distance between two points</a:t>
            </a:r>
            <a:endParaRPr lang="en-IN" dirty="0"/>
          </a:p>
        </p:txBody>
      </p:sp>
      <p:sp>
        <p:nvSpPr>
          <p:cNvPr id="3" name="Content Placeholder 2">
            <a:extLst>
              <a:ext uri="{FF2B5EF4-FFF2-40B4-BE49-F238E27FC236}">
                <a16:creationId xmlns:a16="http://schemas.microsoft.com/office/drawing/2014/main" id="{6A997840-C825-4ADE-BB8B-656D4CF2B6AC}"/>
              </a:ext>
            </a:extLst>
          </p:cNvPr>
          <p:cNvSpPr>
            <a:spLocks noGrp="1"/>
          </p:cNvSpPr>
          <p:nvPr>
            <p:ph idx="1"/>
          </p:nvPr>
        </p:nvSpPr>
        <p:spPr/>
        <p:txBody>
          <a:bodyPr>
            <a:normAutofit fontScale="55000" lnSpcReduction="20000"/>
          </a:bodyPr>
          <a:lstStyle/>
          <a:p>
            <a:pPr marL="0" indent="0">
              <a:buNone/>
            </a:pPr>
            <a:r>
              <a:rPr lang="en-US" dirty="0"/>
              <a:t>import math</a:t>
            </a:r>
          </a:p>
          <a:p>
            <a:pPr marL="0" indent="0">
              <a:buNone/>
            </a:pPr>
            <a:r>
              <a:rPr lang="en-US" dirty="0"/>
              <a:t>print(“Enter the details of P1(x1,y1) and P2(x2,y2)”)</a:t>
            </a:r>
          </a:p>
          <a:p>
            <a:pPr marL="0" indent="0">
              <a:buNone/>
            </a:pPr>
            <a:r>
              <a:rPr lang="en-US" dirty="0"/>
              <a:t>x1=int(input(“x1: “))</a:t>
            </a:r>
          </a:p>
          <a:p>
            <a:pPr marL="0" indent="0">
              <a:buNone/>
            </a:pPr>
            <a:r>
              <a:rPr lang="en-US" dirty="0"/>
              <a:t>y1=int(input(“y1: “))</a:t>
            </a:r>
          </a:p>
          <a:p>
            <a:pPr marL="0" indent="0">
              <a:buNone/>
            </a:pPr>
            <a:r>
              <a:rPr lang="en-US" dirty="0"/>
              <a:t>x2=int(input(“x2: “))</a:t>
            </a:r>
          </a:p>
          <a:p>
            <a:pPr marL="0" indent="0">
              <a:buNone/>
            </a:pPr>
            <a:r>
              <a:rPr lang="en-US" dirty="0"/>
              <a:t>y2=int(input(“y2: “))</a:t>
            </a:r>
          </a:p>
          <a:p>
            <a:pPr marL="0" indent="0">
              <a:buNone/>
            </a:pPr>
            <a:r>
              <a:rPr lang="en-US" dirty="0" err="1"/>
              <a:t>dist</a:t>
            </a:r>
            <a:r>
              <a:rPr lang="en-US" dirty="0"/>
              <a:t>=</a:t>
            </a:r>
            <a:r>
              <a:rPr lang="en-US" dirty="0" err="1"/>
              <a:t>math.sqrt</a:t>
            </a:r>
            <a:r>
              <a:rPr lang="en-US" dirty="0"/>
              <a:t>((x2-x1)**2+(y2-y1)**2)</a:t>
            </a:r>
          </a:p>
          <a:p>
            <a:pPr marL="0" indent="0">
              <a:buNone/>
            </a:pPr>
            <a:r>
              <a:rPr lang="en-US" dirty="0"/>
              <a:t>print(“The distance between two points is:  “, </a:t>
            </a:r>
            <a:r>
              <a:rPr lang="en-US" dirty="0" err="1"/>
              <a:t>dist</a:t>
            </a:r>
            <a:r>
              <a:rPr lang="en-US" dirty="0"/>
              <a:t>)</a:t>
            </a:r>
          </a:p>
          <a:p>
            <a:pPr marL="0" indent="0">
              <a:buNone/>
            </a:pPr>
            <a:r>
              <a:rPr lang="en-US" dirty="0"/>
              <a:t>Output:</a:t>
            </a:r>
          </a:p>
          <a:p>
            <a:pPr marL="0" indent="0">
              <a:buNone/>
            </a:pPr>
            <a:r>
              <a:rPr lang="en-US" dirty="0"/>
              <a:t>x1: 3</a:t>
            </a:r>
          </a:p>
          <a:p>
            <a:pPr marL="0" indent="0">
              <a:buNone/>
            </a:pPr>
            <a:r>
              <a:rPr lang="en-US" dirty="0"/>
              <a:t>y1: 4</a:t>
            </a:r>
          </a:p>
          <a:p>
            <a:pPr marL="0" indent="0">
              <a:buNone/>
            </a:pPr>
            <a:r>
              <a:rPr lang="en-US" dirty="0"/>
              <a:t>x2: 7</a:t>
            </a:r>
          </a:p>
          <a:p>
            <a:pPr marL="0" indent="0">
              <a:buNone/>
            </a:pPr>
            <a:r>
              <a:rPr lang="en-US" dirty="0"/>
              <a:t>y2: 7</a:t>
            </a:r>
          </a:p>
          <a:p>
            <a:pPr marL="0" indent="0">
              <a:buNone/>
            </a:pPr>
            <a:r>
              <a:rPr lang="en-US" dirty="0"/>
              <a:t>The distance between two points is: 5.0</a:t>
            </a:r>
            <a:endParaRPr lang="en-IN" dirty="0"/>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133689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AFE33CEB-FA82-4DC7-AF93-72E7ACFD9CC9}"/>
              </a:ext>
            </a:extLst>
          </p:cNvPr>
          <p:cNvGraphicFramePr>
            <a:graphicFrameLocks noGrp="1"/>
          </p:cNvGraphicFramePr>
          <p:nvPr>
            <p:extLst>
              <p:ext uri="{D42A27DB-BD31-4B8C-83A1-F6EECF244321}">
                <p14:modId xmlns:p14="http://schemas.microsoft.com/office/powerpoint/2010/main" val="957059865"/>
              </p:ext>
            </p:extLst>
          </p:nvPr>
        </p:nvGraphicFramePr>
        <p:xfrm>
          <a:off x="2032000" y="719666"/>
          <a:ext cx="8128000" cy="27482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501878464"/>
                    </a:ext>
                  </a:extLst>
                </a:gridCol>
                <a:gridCol w="4064000">
                  <a:extLst>
                    <a:ext uri="{9D8B030D-6E8A-4147-A177-3AD203B41FA5}">
                      <a16:colId xmlns:a16="http://schemas.microsoft.com/office/drawing/2014/main" val="2249797028"/>
                    </a:ext>
                  </a:extLst>
                </a:gridCol>
              </a:tblGrid>
              <a:tr h="370840">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Keyword</a:t>
                      </a:r>
                    </a:p>
                  </a:txBody>
                  <a:tcPr marL="85725" marR="9525" marT="9525" marB="0"/>
                </a:tc>
                <a:tc>
                  <a:txBody>
                    <a:bodyPr/>
                    <a:lstStyle/>
                    <a:p>
                      <a:pPr algn="ctr" fontAlgn="t"/>
                      <a:r>
                        <a:rPr lang="en-IN" sz="1600" b="1" i="0" u="none" strike="noStrike" dirty="0">
                          <a:solidFill>
                            <a:srgbClr val="000000"/>
                          </a:solidFill>
                          <a:effectLst/>
                          <a:latin typeface="Times New Roman" panose="02020603050405020304" pitchFamily="18" charset="0"/>
                          <a:cs typeface="Times New Roman" panose="02020603050405020304" pitchFamily="18" charset="0"/>
                        </a:rPr>
                        <a:t>Description</a:t>
                      </a:r>
                    </a:p>
                  </a:txBody>
                  <a:tcPr marL="9525" marR="9525" marT="9525" marB="0"/>
                </a:tc>
                <a:extLst>
                  <a:ext uri="{0D108BD9-81ED-4DB2-BD59-A6C34878D82A}">
                    <a16:rowId xmlns:a16="http://schemas.microsoft.com/office/drawing/2014/main" val="2156413300"/>
                  </a:ext>
                </a:extLst>
              </a:tr>
              <a:tr h="370840">
                <a:tc>
                  <a:txBody>
                    <a:bodyPr/>
                    <a:lstStyle/>
                    <a:p>
                      <a:pPr marL="0" algn="ctr" defTabSz="914400" rtl="0" eaLnBrk="1" fontAlgn="t" latinLnBrk="0" hangingPunct="1"/>
                      <a:r>
                        <a:rPr lang="en-IN" sz="1600" b="0" i="0" u="none" strike="noStrike" kern="1200" dirty="0">
                          <a:solidFill>
                            <a:srgbClr val="000000"/>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return</a:t>
                      </a:r>
                      <a:endParaRPr lang="en-IN" sz="1600" b="0" i="0" u="none" strike="noStrike" kern="1200" dirty="0">
                        <a:solidFill>
                          <a:srgbClr val="000000"/>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exit a function and return a value</a:t>
                      </a:r>
                    </a:p>
                  </a:txBody>
                  <a:tcPr marL="9525" marR="9525" marT="76200" marB="76200"/>
                </a:tc>
                <a:extLst>
                  <a:ext uri="{0D108BD9-81ED-4DB2-BD59-A6C34878D82A}">
                    <a16:rowId xmlns:a16="http://schemas.microsoft.com/office/drawing/2014/main" val="3512844376"/>
                  </a:ext>
                </a:extLst>
              </a:tr>
              <a:tr h="370840">
                <a:tc>
                  <a:txBody>
                    <a:bodyPr/>
                    <a:lstStyle/>
                    <a:p>
                      <a:pPr marL="0" algn="ctr" defTabSz="914400" rtl="0" eaLnBrk="1" fontAlgn="t" latinLnBrk="0" hangingPunct="1"/>
                      <a:r>
                        <a:rPr lang="en-IN" sz="1600" b="0" i="0" u="none" strike="noStrike" kern="1200">
                          <a:solidFill>
                            <a:srgbClr val="000000"/>
                          </a:solidFill>
                          <a:effectLst/>
                          <a:latin typeface="Times New Roman" panose="02020603050405020304" pitchFamily="18" charset="0"/>
                          <a:ea typeface="+mn-ea"/>
                          <a:cs typeface="Times New Roman" panose="02020603050405020304" pitchFamily="18" charset="0"/>
                          <a:hlinkClick r:id="rId3">
                            <a:extLst>
                              <a:ext uri="{A12FA001-AC4F-418D-AE19-62706E023703}">
                                <ahyp:hlinkClr xmlns:ahyp="http://schemas.microsoft.com/office/drawing/2018/hyperlinkcolor" val="tx"/>
                              </a:ext>
                            </a:extLst>
                          </a:hlinkClick>
                        </a:rPr>
                        <a:t>TRUE</a:t>
                      </a:r>
                      <a:endParaRPr lang="en-IN" sz="1600" b="0" i="0" u="none" strike="noStrike" kern="1200">
                        <a:solidFill>
                          <a:srgbClr val="000000"/>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Boolean value, result of comparison operations</a:t>
                      </a:r>
                    </a:p>
                  </a:txBody>
                  <a:tcPr marL="9525" marR="9525" marT="76200" marB="76200"/>
                </a:tc>
                <a:extLst>
                  <a:ext uri="{0D108BD9-81ED-4DB2-BD59-A6C34878D82A}">
                    <a16:rowId xmlns:a16="http://schemas.microsoft.com/office/drawing/2014/main" val="3370797465"/>
                  </a:ext>
                </a:extLst>
              </a:tr>
              <a:tr h="370840">
                <a:tc>
                  <a:txBody>
                    <a:bodyPr/>
                    <a:lstStyle/>
                    <a:p>
                      <a:pPr marL="0" algn="ctr" defTabSz="914400" rtl="0" eaLnBrk="1" fontAlgn="t" latinLnBrk="0" hangingPunct="1"/>
                      <a:r>
                        <a:rPr lang="en-IN" sz="1600" b="0" i="0" u="none" strike="noStrike" kern="1200">
                          <a:solidFill>
                            <a:srgbClr val="000000"/>
                          </a:solidFill>
                          <a:effectLst/>
                          <a:latin typeface="Times New Roman" panose="02020603050405020304" pitchFamily="18" charset="0"/>
                          <a:ea typeface="+mn-ea"/>
                          <a:cs typeface="Times New Roman" panose="02020603050405020304" pitchFamily="18" charset="0"/>
                          <a:hlinkClick r:id="rId4">
                            <a:extLst>
                              <a:ext uri="{A12FA001-AC4F-418D-AE19-62706E023703}">
                                <ahyp:hlinkClr xmlns:ahyp="http://schemas.microsoft.com/office/drawing/2018/hyperlinkcolor" val="tx"/>
                              </a:ext>
                            </a:extLst>
                          </a:hlinkClick>
                        </a:rPr>
                        <a:t>try</a:t>
                      </a:r>
                      <a:endParaRPr lang="en-IN" sz="1600" b="0" i="0" u="none" strike="noStrike" kern="1200">
                        <a:solidFill>
                          <a:srgbClr val="000000"/>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make a try...except statement</a:t>
                      </a:r>
                    </a:p>
                  </a:txBody>
                  <a:tcPr marL="9525" marR="9525" marT="76200" marB="76200"/>
                </a:tc>
                <a:extLst>
                  <a:ext uri="{0D108BD9-81ED-4DB2-BD59-A6C34878D82A}">
                    <a16:rowId xmlns:a16="http://schemas.microsoft.com/office/drawing/2014/main" val="87580798"/>
                  </a:ext>
                </a:extLst>
              </a:tr>
              <a:tr h="370840">
                <a:tc>
                  <a:txBody>
                    <a:bodyPr/>
                    <a:lstStyle/>
                    <a:p>
                      <a:pPr marL="0" algn="ctr" defTabSz="914400" rtl="0" eaLnBrk="1" fontAlgn="t" latinLnBrk="0" hangingPunct="1"/>
                      <a:r>
                        <a:rPr lang="en-IN" sz="1600" b="0" i="0" u="none" strike="noStrike" kern="1200" dirty="0">
                          <a:solidFill>
                            <a:srgbClr val="000000"/>
                          </a:solidFill>
                          <a:effectLst/>
                          <a:latin typeface="Times New Roman" panose="02020603050405020304" pitchFamily="18" charset="0"/>
                          <a:ea typeface="+mn-ea"/>
                          <a:cs typeface="Times New Roman" panose="02020603050405020304" pitchFamily="18" charset="0"/>
                          <a:hlinkClick r:id="rId5">
                            <a:extLst>
                              <a:ext uri="{A12FA001-AC4F-418D-AE19-62706E023703}">
                                <ahyp:hlinkClr xmlns:ahyp="http://schemas.microsoft.com/office/drawing/2018/hyperlinkcolor" val="tx"/>
                              </a:ext>
                            </a:extLst>
                          </a:hlinkClick>
                        </a:rPr>
                        <a:t>while</a:t>
                      </a:r>
                      <a:endParaRPr lang="en-IN" sz="1600" b="0" i="0" u="none" strike="noStrike" kern="1200" dirty="0">
                        <a:solidFill>
                          <a:srgbClr val="000000"/>
                        </a:solidFill>
                        <a:effectLst/>
                        <a:latin typeface="Times New Roman" panose="02020603050405020304" pitchFamily="18" charset="0"/>
                        <a:ea typeface="+mn-ea"/>
                        <a:cs typeface="Times New Roman" panose="02020603050405020304" pitchFamily="18" charset="0"/>
                      </a:endParaRP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To create a while loop</a:t>
                      </a:r>
                    </a:p>
                  </a:txBody>
                  <a:tcPr marL="9525" marR="9525" marT="76200" marB="76200"/>
                </a:tc>
                <a:extLst>
                  <a:ext uri="{0D108BD9-81ED-4DB2-BD59-A6C34878D82A}">
                    <a16:rowId xmlns:a16="http://schemas.microsoft.com/office/drawing/2014/main" val="1609791705"/>
                  </a:ext>
                </a:extLst>
              </a:tr>
              <a:tr h="370840">
                <a:tc>
                  <a:txBody>
                    <a:bodyPr/>
                    <a:lstStyle/>
                    <a:p>
                      <a:pPr algn="ctr" fontAlgn="t"/>
                      <a:r>
                        <a:rPr lang="en-IN" sz="1600" b="0" i="0" u="sng" strike="noStrike">
                          <a:solidFill>
                            <a:srgbClr val="000000"/>
                          </a:solidFill>
                          <a:effectLst/>
                          <a:latin typeface="Times New Roman" panose="02020603050405020304" pitchFamily="18" charset="0"/>
                          <a:cs typeface="Times New Roman" panose="02020603050405020304" pitchFamily="18" charset="0"/>
                        </a:rPr>
                        <a:t>with</a:t>
                      </a:r>
                    </a:p>
                  </a:txBody>
                  <a:tcPr marL="85725" marR="9525" marT="9525" marB="0"/>
                </a:tc>
                <a:tc>
                  <a:txBody>
                    <a:bodyPr/>
                    <a:lstStyle/>
                    <a:p>
                      <a:pPr algn="ctr" fontAlgn="t"/>
                      <a:r>
                        <a:rPr lang="en-IN" sz="1600" b="0" i="0" u="none" strike="noStrike">
                          <a:solidFill>
                            <a:srgbClr val="000000"/>
                          </a:solidFill>
                          <a:effectLst/>
                          <a:latin typeface="Times New Roman" panose="02020603050405020304" pitchFamily="18" charset="0"/>
                          <a:cs typeface="Times New Roman" panose="02020603050405020304" pitchFamily="18" charset="0"/>
                        </a:rPr>
                        <a:t>Used to simplify exception handling</a:t>
                      </a:r>
                    </a:p>
                  </a:txBody>
                  <a:tcPr marL="9525" marR="9525" marT="76200" marB="76200"/>
                </a:tc>
                <a:extLst>
                  <a:ext uri="{0D108BD9-81ED-4DB2-BD59-A6C34878D82A}">
                    <a16:rowId xmlns:a16="http://schemas.microsoft.com/office/drawing/2014/main" val="2359035046"/>
                  </a:ext>
                </a:extLst>
              </a:tr>
              <a:tr h="370840">
                <a:tc>
                  <a:txBody>
                    <a:bodyPr/>
                    <a:lstStyle/>
                    <a:p>
                      <a:pPr algn="ctr" fontAlgn="t"/>
                      <a:r>
                        <a:rPr lang="en-IN" sz="1600" b="0" i="0" u="sng" strike="noStrike" dirty="0">
                          <a:solidFill>
                            <a:srgbClr val="000000"/>
                          </a:solidFill>
                          <a:effectLst/>
                          <a:latin typeface="Times New Roman" panose="02020603050405020304" pitchFamily="18" charset="0"/>
                          <a:cs typeface="Times New Roman" panose="02020603050405020304" pitchFamily="18" charset="0"/>
                        </a:rPr>
                        <a:t>yield</a:t>
                      </a:r>
                    </a:p>
                  </a:txBody>
                  <a:tcPr marL="85725" marR="9525" marT="9525" marB="0"/>
                </a:tc>
                <a:tc>
                  <a:txBody>
                    <a:bodyPr/>
                    <a:lstStyle/>
                    <a:p>
                      <a:pPr algn="ctr" fontAlgn="t"/>
                      <a:r>
                        <a:rPr lang="en-IN" sz="1600" b="0" i="0" u="none" strike="noStrike" dirty="0">
                          <a:solidFill>
                            <a:srgbClr val="000000"/>
                          </a:solidFill>
                          <a:effectLst/>
                          <a:latin typeface="Times New Roman" panose="02020603050405020304" pitchFamily="18" charset="0"/>
                          <a:cs typeface="Times New Roman" panose="02020603050405020304" pitchFamily="18" charset="0"/>
                        </a:rPr>
                        <a:t>To end a function, returns a generator</a:t>
                      </a:r>
                    </a:p>
                  </a:txBody>
                  <a:tcPr marL="9525" marR="9525" marT="76200" marB="76200"/>
                </a:tc>
                <a:extLst>
                  <a:ext uri="{0D108BD9-81ED-4DB2-BD59-A6C34878D82A}">
                    <a16:rowId xmlns:a16="http://schemas.microsoft.com/office/drawing/2014/main" val="2963822190"/>
                  </a:ext>
                </a:extLst>
              </a:tr>
            </a:tbl>
          </a:graphicData>
        </a:graphic>
      </p:graphicFrame>
    </p:spTree>
    <p:extLst>
      <p:ext uri="{BB962C8B-B14F-4D97-AF65-F5344CB8AC3E}">
        <p14:creationId xmlns:p14="http://schemas.microsoft.com/office/powerpoint/2010/main" val="980175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2AC7A-9751-4112-B717-91FAED24EB4B}"/>
              </a:ext>
            </a:extLst>
          </p:cNvPr>
          <p:cNvSpPr>
            <a:spLocks noGrp="1"/>
          </p:cNvSpPr>
          <p:nvPr>
            <p:ph type="title"/>
          </p:nvPr>
        </p:nvSpPr>
        <p:spPr>
          <a:xfrm>
            <a:off x="0" y="0"/>
            <a:ext cx="10515600" cy="881784"/>
          </a:xfrm>
        </p:spPr>
        <p:txBody>
          <a:bodyPr>
            <a:normAutofit/>
          </a:bodyPr>
          <a:lstStyle/>
          <a:p>
            <a:r>
              <a:rPr lang="en-US" sz="4000" dirty="0">
                <a:highlight>
                  <a:srgbClr val="FFFF00"/>
                </a:highlight>
                <a:latin typeface="Times New Roman" panose="02020603050405020304" pitchFamily="18" charset="0"/>
                <a:cs typeface="Times New Roman" panose="02020603050405020304" pitchFamily="18" charset="0"/>
              </a:rPr>
              <a:t>Python Variables </a:t>
            </a:r>
            <a:endParaRPr lang="en-IN" sz="4000" dirty="0">
              <a:highlight>
                <a:srgbClr val="FFFF00"/>
              </a:highlight>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0F78C33E-2A7C-4D78-B22D-B4933A2B44B9}"/>
              </a:ext>
            </a:extLst>
          </p:cNvPr>
          <p:cNvSpPr/>
          <p:nvPr/>
        </p:nvSpPr>
        <p:spPr>
          <a:xfrm>
            <a:off x="121298" y="788477"/>
            <a:ext cx="12192000" cy="7048083"/>
          </a:xfrm>
          <a:prstGeom prst="rect">
            <a:avLst/>
          </a:prstGeom>
        </p:spPr>
        <p:txBody>
          <a:bodyPr wrap="square">
            <a:spAutoFit/>
          </a:bodyPr>
          <a:lstStyle/>
          <a:p>
            <a:pPr marL="285750" indent="-285750">
              <a:buFont typeface="Arial" panose="020B0604020202020204" pitchFamily="34" charset="0"/>
              <a:buChar char="•"/>
            </a:pPr>
            <a:r>
              <a:rPr lang="en-IN" sz="1600" b="1" i="0" dirty="0">
                <a:solidFill>
                  <a:srgbClr val="000000"/>
                </a:solidFill>
                <a:effectLst/>
                <a:highlight>
                  <a:srgbClr val="FFFF00"/>
                </a:highlight>
                <a:latin typeface="Times New Roman" panose="02020603050405020304" pitchFamily="18" charset="0"/>
                <a:cs typeface="Times New Roman" panose="02020603050405020304" pitchFamily="18" charset="0"/>
              </a:rPr>
              <a:t>A Variable is a name that refers to </a:t>
            </a:r>
            <a:r>
              <a:rPr lang="en-IN" sz="1600" b="1" dirty="0">
                <a:solidFill>
                  <a:srgbClr val="000000"/>
                </a:solidFill>
                <a:highlight>
                  <a:srgbClr val="FFFF00"/>
                </a:highlight>
                <a:latin typeface="Times New Roman" panose="02020603050405020304" pitchFamily="18" charset="0"/>
                <a:cs typeface="Times New Roman" panose="02020603050405020304" pitchFamily="18" charset="0"/>
              </a:rPr>
              <a:t>a value stored in memory location</a:t>
            </a:r>
            <a:r>
              <a:rPr lang="en-IN" sz="1600" b="1" dirty="0">
                <a:solidFill>
                  <a:srgbClr val="000000"/>
                </a:solidFill>
                <a:latin typeface="Times New Roman" panose="02020603050405020304" pitchFamily="18" charset="0"/>
                <a:cs typeface="Times New Roman" panose="02020603050405020304" pitchFamily="18" charset="0"/>
              </a:rPr>
              <a:t>. These </a:t>
            </a:r>
            <a:r>
              <a:rPr lang="en-IN" sz="1600" b="1" i="0" dirty="0">
                <a:solidFill>
                  <a:srgbClr val="000000"/>
                </a:solidFill>
                <a:effectLst/>
                <a:latin typeface="Times New Roman" panose="02020603050405020304" pitchFamily="18" charset="0"/>
                <a:cs typeface="Times New Roman" panose="02020603050405020304" pitchFamily="18" charset="0"/>
              </a:rPr>
              <a:t>are the containers for storing data values.</a:t>
            </a:r>
          </a:p>
          <a:p>
            <a:pPr marL="285750" indent="-285750">
              <a:buFont typeface="Arial" panose="020B0604020202020204" pitchFamily="34" charset="0"/>
              <a:buChar char="•"/>
            </a:pPr>
            <a:r>
              <a:rPr lang="en-IN" sz="1600" b="1" dirty="0">
                <a:latin typeface="Times New Roman" panose="02020603050405020304" pitchFamily="18" charset="0"/>
                <a:cs typeface="Times New Roman" panose="02020603050405020304" pitchFamily="18" charset="0"/>
              </a:rPr>
              <a:t>Python has no command for declaring a variable</a:t>
            </a:r>
            <a:r>
              <a:rPr lang="en-IN" sz="1600" b="1" dirty="0">
                <a:highlight>
                  <a:srgbClr val="808000"/>
                </a:highlight>
                <a:latin typeface="Times New Roman" panose="02020603050405020304" pitchFamily="18" charset="0"/>
                <a:cs typeface="Times New Roman" panose="02020603050405020304" pitchFamily="18" charset="0"/>
              </a:rPr>
              <a:t>. A variable is created the moment you first assign a value to it.</a:t>
            </a:r>
          </a:p>
          <a:p>
            <a:r>
              <a:rPr lang="en-IN" sz="1600" b="1" dirty="0">
                <a:highlight>
                  <a:srgbClr val="808000"/>
                </a:highlight>
                <a:latin typeface="Times New Roman" panose="02020603050405020304" pitchFamily="18" charset="0"/>
                <a:cs typeface="Times New Roman" panose="02020603050405020304" pitchFamily="18" charset="0"/>
              </a:rPr>
              <a:t>Example</a:t>
            </a:r>
          </a:p>
          <a:p>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x = </a:t>
            </a:r>
            <a:r>
              <a:rPr lang="en-IN" sz="1600" b="1" dirty="0">
                <a:solidFill>
                  <a:srgbClr val="FF0000"/>
                </a:solidFill>
                <a:highlight>
                  <a:srgbClr val="808000"/>
                </a:highlight>
                <a:latin typeface="Times New Roman" panose="02020603050405020304" pitchFamily="18" charset="0"/>
                <a:cs typeface="Times New Roman" panose="02020603050405020304" pitchFamily="18" charset="0"/>
              </a:rPr>
              <a:t>5</a:t>
            </a:r>
            <a:br>
              <a:rPr lang="en-IN" sz="1600" b="1" dirty="0">
                <a:highlight>
                  <a:srgbClr val="808000"/>
                </a:highlight>
                <a:latin typeface="Times New Roman" panose="02020603050405020304" pitchFamily="18" charset="0"/>
                <a:cs typeface="Times New Roman" panose="02020603050405020304" pitchFamily="18" charset="0"/>
              </a:rPr>
            </a:b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y = </a:t>
            </a:r>
            <a:r>
              <a:rPr lang="en-IN" sz="1600" b="1" dirty="0">
                <a:solidFill>
                  <a:srgbClr val="A52A2A"/>
                </a:solidFill>
                <a:highlight>
                  <a:srgbClr val="808000"/>
                </a:highlight>
                <a:latin typeface="Times New Roman" panose="02020603050405020304" pitchFamily="18" charset="0"/>
                <a:cs typeface="Times New Roman" panose="02020603050405020304" pitchFamily="18" charset="0"/>
              </a:rPr>
              <a:t>"John"</a:t>
            </a:r>
            <a:br>
              <a:rPr lang="en-IN" sz="1600" b="1" dirty="0">
                <a:highlight>
                  <a:srgbClr val="808000"/>
                </a:highlight>
                <a:latin typeface="Times New Roman" panose="02020603050405020304" pitchFamily="18" charset="0"/>
                <a:cs typeface="Times New Roman" panose="02020603050405020304" pitchFamily="18" charset="0"/>
              </a:rPr>
            </a:br>
            <a:r>
              <a:rPr lang="en-IN" sz="1600" b="1" dirty="0">
                <a:solidFill>
                  <a:srgbClr val="0000CD"/>
                </a:solidFill>
                <a:highlight>
                  <a:srgbClr val="808000"/>
                </a:highlight>
                <a:latin typeface="Times New Roman" panose="02020603050405020304" pitchFamily="18" charset="0"/>
                <a:cs typeface="Times New Roman" panose="02020603050405020304" pitchFamily="18" charset="0"/>
              </a:rPr>
              <a:t>print</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(x)</a:t>
            </a:r>
            <a:br>
              <a:rPr lang="en-IN" sz="1600" b="1" dirty="0">
                <a:highlight>
                  <a:srgbClr val="808000"/>
                </a:highlight>
                <a:latin typeface="Times New Roman" panose="02020603050405020304" pitchFamily="18" charset="0"/>
                <a:cs typeface="Times New Roman" panose="02020603050405020304" pitchFamily="18" charset="0"/>
              </a:rPr>
            </a:br>
            <a:r>
              <a:rPr lang="en-IN" sz="1600" b="1" dirty="0">
                <a:solidFill>
                  <a:srgbClr val="0000CD"/>
                </a:solidFill>
                <a:highlight>
                  <a:srgbClr val="808000"/>
                </a:highlight>
                <a:latin typeface="Times New Roman" panose="02020603050405020304" pitchFamily="18" charset="0"/>
                <a:cs typeface="Times New Roman" panose="02020603050405020304" pitchFamily="18" charset="0"/>
              </a:rPr>
              <a:t>print</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(y)</a:t>
            </a:r>
          </a:p>
          <a:p>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Output : 	</a:t>
            </a:r>
            <a:r>
              <a:rPr lang="en-IN" dirty="0">
                <a:highlight>
                  <a:srgbClr val="808000"/>
                </a:highlight>
              </a:rPr>
              <a:t>5</a:t>
            </a:r>
            <a:br>
              <a:rPr lang="en-IN" sz="1600" dirty="0">
                <a:highlight>
                  <a:srgbClr val="808000"/>
                </a:highlight>
              </a:rPr>
            </a:br>
            <a:r>
              <a:rPr lang="en-IN" sz="1600" dirty="0">
                <a:highlight>
                  <a:srgbClr val="808000"/>
                </a:highlight>
              </a:rPr>
              <a:t>	</a:t>
            </a:r>
            <a:r>
              <a:rPr lang="en-IN" dirty="0">
                <a:highlight>
                  <a:srgbClr val="808000"/>
                </a:highlight>
              </a:rPr>
              <a:t>John</a:t>
            </a:r>
            <a:endParaRPr lang="en-IN" sz="1600" b="1" dirty="0">
              <a:highlight>
                <a:srgbClr val="808000"/>
              </a:highligh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600" b="1" dirty="0">
                <a:highlight>
                  <a:srgbClr val="FFFF00"/>
                </a:highlight>
                <a:latin typeface="Times New Roman" panose="02020603050405020304" pitchFamily="18" charset="0"/>
                <a:cs typeface="Times New Roman" panose="02020603050405020304" pitchFamily="18" charset="0"/>
              </a:rPr>
              <a:t>Variables do not need to be declared with any particular </a:t>
            </a:r>
            <a:r>
              <a:rPr lang="en-IN" sz="1600" b="1" i="1" dirty="0">
                <a:highlight>
                  <a:srgbClr val="FFFF00"/>
                </a:highlight>
                <a:latin typeface="Times New Roman" panose="02020603050405020304" pitchFamily="18" charset="0"/>
                <a:cs typeface="Times New Roman" panose="02020603050405020304" pitchFamily="18" charset="0"/>
              </a:rPr>
              <a:t>type</a:t>
            </a:r>
            <a:r>
              <a:rPr lang="en-IN" sz="1600" b="1" dirty="0">
                <a:highlight>
                  <a:srgbClr val="FFFF00"/>
                </a:highlight>
                <a:latin typeface="Times New Roman" panose="02020603050405020304" pitchFamily="18" charset="0"/>
                <a:cs typeface="Times New Roman" panose="02020603050405020304" pitchFamily="18" charset="0"/>
              </a:rPr>
              <a:t>, and can even change type after they have been set.</a:t>
            </a:r>
          </a:p>
          <a:p>
            <a:r>
              <a:rPr lang="en-IN" sz="1600" b="1" dirty="0">
                <a:highlight>
                  <a:srgbClr val="808000"/>
                </a:highlight>
                <a:latin typeface="Times New Roman" panose="02020603050405020304" pitchFamily="18" charset="0"/>
                <a:cs typeface="Times New Roman" panose="02020603050405020304" pitchFamily="18" charset="0"/>
              </a:rPr>
              <a:t>Example</a:t>
            </a:r>
          </a:p>
          <a:p>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x = </a:t>
            </a:r>
            <a:r>
              <a:rPr lang="en-IN" sz="1600" b="1" dirty="0">
                <a:solidFill>
                  <a:srgbClr val="FF0000"/>
                </a:solidFill>
                <a:highlight>
                  <a:srgbClr val="808000"/>
                </a:highlight>
                <a:latin typeface="Times New Roman" panose="02020603050405020304" pitchFamily="18" charset="0"/>
                <a:cs typeface="Times New Roman" panose="02020603050405020304" pitchFamily="18" charset="0"/>
              </a:rPr>
              <a:t>4</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       </a:t>
            </a:r>
            <a: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t># x is of type int</a:t>
            </a:r>
            <a:b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b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x = </a:t>
            </a:r>
            <a:r>
              <a:rPr lang="en-IN" sz="1600" b="1" dirty="0">
                <a:solidFill>
                  <a:srgbClr val="A52A2A"/>
                </a:solidFill>
                <a:highlight>
                  <a:srgbClr val="808000"/>
                </a:highlight>
                <a:latin typeface="Times New Roman" panose="02020603050405020304" pitchFamily="18" charset="0"/>
                <a:cs typeface="Times New Roman" panose="02020603050405020304" pitchFamily="18" charset="0"/>
              </a:rPr>
              <a:t>"Sally"</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 </a:t>
            </a:r>
            <a: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t># x is now of type str</a:t>
            </a:r>
            <a:b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br>
            <a:r>
              <a:rPr lang="en-IN" sz="1600" b="1" dirty="0">
                <a:solidFill>
                  <a:srgbClr val="0000CD"/>
                </a:solidFill>
                <a:highlight>
                  <a:srgbClr val="808000"/>
                </a:highlight>
                <a:latin typeface="Times New Roman" panose="02020603050405020304" pitchFamily="18" charset="0"/>
                <a:cs typeface="Times New Roman" panose="02020603050405020304" pitchFamily="18" charset="0"/>
              </a:rPr>
              <a:t>print</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(x) </a:t>
            </a:r>
          </a:p>
          <a:p>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Output: Sally</a:t>
            </a:r>
            <a:endParaRPr lang="en-IN" sz="1600" b="1" i="0" dirty="0">
              <a:solidFill>
                <a:srgbClr val="000000"/>
              </a:solidFill>
              <a:effectLst/>
              <a:highlight>
                <a:srgbClr val="808000"/>
              </a:highligh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Casting</a:t>
            </a:r>
          </a:p>
          <a:p>
            <a:r>
              <a:rPr lang="en-IN" sz="1600" b="1" dirty="0">
                <a:solidFill>
                  <a:srgbClr val="000000"/>
                </a:solidFill>
                <a:highlight>
                  <a:srgbClr val="FFFF00"/>
                </a:highlight>
                <a:latin typeface="Times New Roman" panose="02020603050405020304" pitchFamily="18" charset="0"/>
                <a:cs typeface="Times New Roman" panose="02020603050405020304" pitchFamily="18" charset="0"/>
              </a:rPr>
              <a:t>If you want to specify the data type of a variable, this can be done with casting.</a:t>
            </a:r>
          </a:p>
          <a:p>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Example</a:t>
            </a:r>
          </a:p>
          <a:p>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x = </a:t>
            </a:r>
            <a:r>
              <a:rPr lang="en-IN" sz="1600" b="1" dirty="0">
                <a:solidFill>
                  <a:srgbClr val="0000CD"/>
                </a:solidFill>
                <a:highlight>
                  <a:srgbClr val="808000"/>
                </a:highlight>
                <a:latin typeface="Times New Roman" panose="02020603050405020304" pitchFamily="18" charset="0"/>
                <a:cs typeface="Times New Roman" panose="02020603050405020304" pitchFamily="18" charset="0"/>
              </a:rPr>
              <a:t>str</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a:t>
            </a:r>
            <a:r>
              <a:rPr lang="en-IN" sz="1600" b="1" dirty="0">
                <a:solidFill>
                  <a:srgbClr val="FF0000"/>
                </a:solidFill>
                <a:highlight>
                  <a:srgbClr val="808000"/>
                </a:highlight>
                <a:latin typeface="Times New Roman" panose="02020603050405020304" pitchFamily="18" charset="0"/>
                <a:cs typeface="Times New Roman" panose="02020603050405020304" pitchFamily="18" charset="0"/>
              </a:rPr>
              <a:t>3</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    </a:t>
            </a:r>
            <a: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t># x will be '3'</a:t>
            </a:r>
            <a:b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b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y = </a:t>
            </a:r>
            <a:r>
              <a:rPr lang="en-IN" sz="1600" b="1" dirty="0">
                <a:solidFill>
                  <a:srgbClr val="0000CD"/>
                </a:solidFill>
                <a:highlight>
                  <a:srgbClr val="808000"/>
                </a:highlight>
                <a:latin typeface="Times New Roman" panose="02020603050405020304" pitchFamily="18" charset="0"/>
                <a:cs typeface="Times New Roman" panose="02020603050405020304" pitchFamily="18" charset="0"/>
              </a:rPr>
              <a:t>int</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a:t>
            </a:r>
            <a:r>
              <a:rPr lang="en-IN" sz="1600" b="1" dirty="0">
                <a:solidFill>
                  <a:srgbClr val="FF0000"/>
                </a:solidFill>
                <a:highlight>
                  <a:srgbClr val="808000"/>
                </a:highlight>
                <a:latin typeface="Times New Roman" panose="02020603050405020304" pitchFamily="18" charset="0"/>
                <a:cs typeface="Times New Roman" panose="02020603050405020304" pitchFamily="18" charset="0"/>
              </a:rPr>
              <a:t>3</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    </a:t>
            </a:r>
            <a: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t># y will be 3</a:t>
            </a:r>
            <a:b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b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z = </a:t>
            </a:r>
            <a:r>
              <a:rPr lang="en-IN" sz="1600" b="1" dirty="0">
                <a:solidFill>
                  <a:srgbClr val="0000CD"/>
                </a:solidFill>
                <a:highlight>
                  <a:srgbClr val="808000"/>
                </a:highlight>
                <a:latin typeface="Times New Roman" panose="02020603050405020304" pitchFamily="18" charset="0"/>
                <a:cs typeface="Times New Roman" panose="02020603050405020304" pitchFamily="18" charset="0"/>
              </a:rPr>
              <a:t>float</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a:t>
            </a:r>
            <a:r>
              <a:rPr lang="en-IN" sz="1600" b="1" dirty="0">
                <a:solidFill>
                  <a:srgbClr val="FF0000"/>
                </a:solidFill>
                <a:highlight>
                  <a:srgbClr val="808000"/>
                </a:highlight>
                <a:latin typeface="Times New Roman" panose="02020603050405020304" pitchFamily="18" charset="0"/>
                <a:cs typeface="Times New Roman" panose="02020603050405020304" pitchFamily="18" charset="0"/>
              </a:rPr>
              <a:t>3</a:t>
            </a: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  </a:t>
            </a:r>
            <a: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t># z will be 3.0</a:t>
            </a:r>
          </a:p>
          <a:p>
            <a: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t>Output:3</a:t>
            </a:r>
          </a:p>
          <a:p>
            <a: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t>3</a:t>
            </a:r>
          </a:p>
          <a:p>
            <a:r>
              <a:rPr lang="en-IN" sz="1600" b="1" dirty="0">
                <a:solidFill>
                  <a:srgbClr val="008000"/>
                </a:solidFill>
                <a:highlight>
                  <a:srgbClr val="808000"/>
                </a:highlight>
                <a:latin typeface="Times New Roman" panose="02020603050405020304" pitchFamily="18" charset="0"/>
                <a:cs typeface="Times New Roman" panose="02020603050405020304" pitchFamily="18" charset="0"/>
              </a:rPr>
              <a:t>3.0 </a:t>
            </a:r>
            <a:endParaRPr lang="en-IN" sz="1600" b="1" dirty="0">
              <a:solidFill>
                <a:srgbClr val="000000"/>
              </a:solidFill>
              <a:highlight>
                <a:srgbClr val="808000"/>
              </a:highlight>
              <a:latin typeface="Times New Roman" panose="02020603050405020304" pitchFamily="18" charset="0"/>
              <a:cs typeface="Times New Roman" panose="02020603050405020304" pitchFamily="18" charset="0"/>
            </a:endParaRPr>
          </a:p>
          <a:p>
            <a:endParaRPr lang="en-IN" sz="1600" b="1" i="0" dirty="0">
              <a:solidFill>
                <a:srgbClr val="000000"/>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1600" b="1" i="0" dirty="0">
              <a:solidFill>
                <a:srgbClr val="000000"/>
              </a:solidFill>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1600" b="1" i="0" dirty="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5609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EA0F5EB-E6E1-4908-8A2E-CF74AE3ED8D5}"/>
              </a:ext>
            </a:extLst>
          </p:cNvPr>
          <p:cNvSpPr>
            <a:spLocks noGrp="1"/>
          </p:cNvSpPr>
          <p:nvPr>
            <p:ph type="title"/>
          </p:nvPr>
        </p:nvSpPr>
        <p:spPr>
          <a:xfrm>
            <a:off x="0" y="0"/>
            <a:ext cx="10515600" cy="881784"/>
          </a:xfrm>
        </p:spPr>
        <p:txBody>
          <a:bodyPr>
            <a:normAutofit/>
          </a:bodyPr>
          <a:lstStyle/>
          <a:p>
            <a:r>
              <a:rPr lang="en-US" sz="4000" dirty="0">
                <a:latin typeface="Times New Roman" panose="02020603050405020304" pitchFamily="18" charset="0"/>
                <a:cs typeface="Times New Roman" panose="02020603050405020304" pitchFamily="18" charset="0"/>
              </a:rPr>
              <a:t>Python Variables </a:t>
            </a:r>
            <a:endParaRPr lang="en-IN" sz="4000" dirty="0">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82F8E24F-18F3-44B8-A08A-006BC3063CDA}"/>
              </a:ext>
            </a:extLst>
          </p:cNvPr>
          <p:cNvSpPr/>
          <p:nvPr/>
        </p:nvSpPr>
        <p:spPr>
          <a:xfrm>
            <a:off x="138546" y="881784"/>
            <a:ext cx="11443854" cy="5293757"/>
          </a:xfrm>
          <a:prstGeom prst="rect">
            <a:avLst/>
          </a:prstGeom>
        </p:spPr>
        <p:txBody>
          <a:bodyPr wrap="square">
            <a:spAutoFit/>
          </a:bodyPr>
          <a:lstStyle/>
          <a:p>
            <a:pPr marL="285750" indent="-285750">
              <a:buFont typeface="Arial" panose="020B0604020202020204" pitchFamily="34" charset="0"/>
              <a:buChar char="•"/>
            </a:pPr>
            <a:r>
              <a:rPr lang="en-IN" sz="1600" b="1" i="0" dirty="0">
                <a:solidFill>
                  <a:srgbClr val="000000"/>
                </a:solidFill>
                <a:effectLst/>
                <a:latin typeface="Times New Roman" panose="02020603050405020304" pitchFamily="18" charset="0"/>
                <a:cs typeface="Times New Roman" panose="02020603050405020304" pitchFamily="18" charset="0"/>
              </a:rPr>
              <a:t>Get the Type</a:t>
            </a:r>
          </a:p>
          <a:p>
            <a:r>
              <a:rPr lang="en-IN" sz="1600" b="1" dirty="0">
                <a:solidFill>
                  <a:srgbClr val="000000"/>
                </a:solidFill>
                <a:latin typeface="Times New Roman" panose="02020603050405020304" pitchFamily="18" charset="0"/>
                <a:cs typeface="Times New Roman" panose="02020603050405020304" pitchFamily="18" charset="0"/>
              </a:rPr>
              <a:t>	You can get the data type of a variable with the type() function.</a:t>
            </a:r>
          </a:p>
          <a:p>
            <a:r>
              <a:rPr lang="en-IN" sz="1600" b="1" i="0" dirty="0">
                <a:solidFill>
                  <a:srgbClr val="000000"/>
                </a:solidFill>
                <a:effectLst/>
                <a:latin typeface="Times New Roman" panose="02020603050405020304" pitchFamily="18" charset="0"/>
                <a:cs typeface="Times New Roman" panose="02020603050405020304" pitchFamily="18" charset="0"/>
              </a:rPr>
              <a:t>Example</a:t>
            </a:r>
          </a:p>
          <a:p>
            <a:r>
              <a:rPr lang="en-IN" sz="1600" dirty="0">
                <a:solidFill>
                  <a:srgbClr val="000000"/>
                </a:solidFill>
                <a:latin typeface="Consolas" panose="020B0609020204030204" pitchFamily="49" charset="0"/>
              </a:rPr>
              <a:t>x = </a:t>
            </a:r>
            <a:r>
              <a:rPr lang="en-IN" sz="1600" dirty="0">
                <a:solidFill>
                  <a:srgbClr val="FF0000"/>
                </a:solidFill>
                <a:latin typeface="Consolas" panose="020B0609020204030204" pitchFamily="49" charset="0"/>
              </a:rPr>
              <a:t>5</a:t>
            </a:r>
            <a:br>
              <a:rPr lang="en-IN" sz="1600" dirty="0"/>
            </a:br>
            <a:r>
              <a:rPr lang="en-IN" sz="1600" dirty="0">
                <a:solidFill>
                  <a:srgbClr val="000000"/>
                </a:solidFill>
                <a:latin typeface="Consolas" panose="020B0609020204030204" pitchFamily="49" charset="0"/>
              </a:rPr>
              <a:t>y = </a:t>
            </a:r>
            <a:r>
              <a:rPr lang="en-IN" sz="1600" dirty="0">
                <a:solidFill>
                  <a:srgbClr val="A52A2A"/>
                </a:solidFill>
                <a:latin typeface="Consolas" panose="020B0609020204030204" pitchFamily="49" charset="0"/>
              </a:rPr>
              <a:t>"John"</a:t>
            </a:r>
            <a:br>
              <a:rPr lang="en-IN" sz="1600" dirty="0"/>
            </a:br>
            <a:r>
              <a:rPr lang="en-IN" sz="1600" dirty="0">
                <a:solidFill>
                  <a:srgbClr val="0000CD"/>
                </a:solidFill>
                <a:latin typeface="Consolas" panose="020B0609020204030204" pitchFamily="49" charset="0"/>
              </a:rPr>
              <a:t>print</a:t>
            </a:r>
            <a:r>
              <a:rPr lang="en-IN" sz="1600" dirty="0">
                <a:solidFill>
                  <a:srgbClr val="000000"/>
                </a:solidFill>
                <a:latin typeface="Consolas" panose="020B0609020204030204" pitchFamily="49" charset="0"/>
              </a:rPr>
              <a:t>(</a:t>
            </a:r>
            <a:r>
              <a:rPr lang="en-IN" sz="1600" dirty="0">
                <a:solidFill>
                  <a:srgbClr val="0000CD"/>
                </a:solidFill>
                <a:latin typeface="Consolas" panose="020B0609020204030204" pitchFamily="49" charset="0"/>
              </a:rPr>
              <a:t>type</a:t>
            </a:r>
            <a:r>
              <a:rPr lang="en-IN" sz="1600" dirty="0">
                <a:solidFill>
                  <a:srgbClr val="000000"/>
                </a:solidFill>
                <a:latin typeface="Consolas" panose="020B0609020204030204" pitchFamily="49" charset="0"/>
              </a:rPr>
              <a:t>(x))</a:t>
            </a:r>
            <a:br>
              <a:rPr lang="en-IN" sz="1600" dirty="0"/>
            </a:br>
            <a:r>
              <a:rPr lang="en-IN" sz="1600" dirty="0">
                <a:solidFill>
                  <a:srgbClr val="0000CD"/>
                </a:solidFill>
                <a:latin typeface="Consolas" panose="020B0609020204030204" pitchFamily="49" charset="0"/>
              </a:rPr>
              <a:t>print</a:t>
            </a:r>
            <a:r>
              <a:rPr lang="en-IN" sz="1600" dirty="0">
                <a:solidFill>
                  <a:srgbClr val="000000"/>
                </a:solidFill>
                <a:latin typeface="Consolas" panose="020B0609020204030204" pitchFamily="49" charset="0"/>
              </a:rPr>
              <a:t>(</a:t>
            </a:r>
            <a:r>
              <a:rPr lang="en-IN" sz="1600" dirty="0">
                <a:solidFill>
                  <a:srgbClr val="0000CD"/>
                </a:solidFill>
                <a:latin typeface="Consolas" panose="020B0609020204030204" pitchFamily="49" charset="0"/>
              </a:rPr>
              <a:t>type</a:t>
            </a:r>
            <a:r>
              <a:rPr lang="en-IN" sz="1600" dirty="0">
                <a:solidFill>
                  <a:srgbClr val="000000"/>
                </a:solidFill>
                <a:latin typeface="Consolas" panose="020B0609020204030204" pitchFamily="49" charset="0"/>
              </a:rPr>
              <a:t>(y))</a:t>
            </a:r>
          </a:p>
          <a:p>
            <a:r>
              <a:rPr lang="en-IN" sz="1600" b="1" i="0" dirty="0">
                <a:solidFill>
                  <a:srgbClr val="000000"/>
                </a:solidFill>
                <a:effectLst/>
                <a:latin typeface="Consolas" panose="020B0609020204030204" pitchFamily="49" charset="0"/>
                <a:cs typeface="Times New Roman" panose="02020603050405020304" pitchFamily="18" charset="0"/>
              </a:rPr>
              <a:t>Output</a:t>
            </a:r>
          </a:p>
          <a:p>
            <a:r>
              <a:rPr lang="en-IN" sz="1600" b="1" dirty="0">
                <a:solidFill>
                  <a:srgbClr val="000000"/>
                </a:solidFill>
                <a:latin typeface="Times New Roman" panose="02020603050405020304" pitchFamily="18" charset="0"/>
                <a:cs typeface="Times New Roman" panose="02020603050405020304" pitchFamily="18" charset="0"/>
              </a:rPr>
              <a:t>&lt;class 'int'&gt;</a:t>
            </a:r>
          </a:p>
          <a:p>
            <a:r>
              <a:rPr lang="en-IN" sz="1600" b="1" dirty="0">
                <a:solidFill>
                  <a:srgbClr val="000000"/>
                </a:solidFill>
                <a:latin typeface="Times New Roman" panose="02020603050405020304" pitchFamily="18" charset="0"/>
                <a:cs typeface="Times New Roman" panose="02020603050405020304" pitchFamily="18" charset="0"/>
              </a:rPr>
              <a:t>&lt;class 'str’&gt;</a:t>
            </a:r>
          </a:p>
          <a:p>
            <a:pPr marL="285750" indent="-285750">
              <a:buFont typeface="Arial" panose="020B0604020202020204" pitchFamily="34" charset="0"/>
              <a:buChar char="•"/>
            </a:pPr>
            <a:r>
              <a:rPr lang="en-IN" sz="1600" b="1" dirty="0">
                <a:highlight>
                  <a:srgbClr val="FFFF00"/>
                </a:highlight>
                <a:latin typeface="Times New Roman" panose="02020603050405020304" pitchFamily="18" charset="0"/>
                <a:cs typeface="Times New Roman" panose="02020603050405020304" pitchFamily="18" charset="0"/>
              </a:rPr>
              <a:t>Single or Double Quotes?: </a:t>
            </a:r>
            <a:r>
              <a:rPr lang="en-IN" dirty="0">
                <a:highlight>
                  <a:srgbClr val="FFFF00"/>
                </a:highlight>
              </a:rPr>
              <a:t>String variables can be declared either by using single or double quotes.</a:t>
            </a:r>
          </a:p>
          <a:p>
            <a:r>
              <a:rPr lang="en-IN" sz="1600" b="1" dirty="0">
                <a:highlight>
                  <a:srgbClr val="808000"/>
                </a:highlight>
                <a:latin typeface="Times New Roman" panose="02020603050405020304" pitchFamily="18" charset="0"/>
                <a:cs typeface="Times New Roman" panose="02020603050405020304" pitchFamily="18" charset="0"/>
              </a:rPr>
              <a:t>Example</a:t>
            </a:r>
          </a:p>
          <a:p>
            <a:r>
              <a:rPr lang="en-IN" sz="1600" b="1" dirty="0">
                <a:highlight>
                  <a:srgbClr val="808000"/>
                </a:highlight>
                <a:latin typeface="Times New Roman" panose="02020603050405020304" pitchFamily="18" charset="0"/>
                <a:cs typeface="Times New Roman" panose="02020603050405020304" pitchFamily="18" charset="0"/>
              </a:rPr>
              <a:t>x = </a:t>
            </a:r>
            <a:r>
              <a:rPr lang="en-IN" sz="1600" b="1" dirty="0">
                <a:solidFill>
                  <a:srgbClr val="FF0000"/>
                </a:solidFill>
                <a:highlight>
                  <a:srgbClr val="808000"/>
                </a:highlight>
                <a:latin typeface="Times New Roman" panose="02020603050405020304" pitchFamily="18" charset="0"/>
                <a:cs typeface="Times New Roman" panose="02020603050405020304" pitchFamily="18" charset="0"/>
              </a:rPr>
              <a:t>"John"</a:t>
            </a:r>
          </a:p>
          <a:p>
            <a:r>
              <a:rPr lang="en-IN" sz="1600" b="1" dirty="0">
                <a:solidFill>
                  <a:srgbClr val="FF0000"/>
                </a:solidFill>
                <a:highlight>
                  <a:srgbClr val="808000"/>
                </a:highlight>
                <a:latin typeface="Times New Roman" panose="02020603050405020304" pitchFamily="18" charset="0"/>
                <a:cs typeface="Times New Roman" panose="02020603050405020304" pitchFamily="18" charset="0"/>
              </a:rPr>
              <a:t>print</a:t>
            </a:r>
            <a:r>
              <a:rPr lang="en-IN" sz="1600" b="1" dirty="0">
                <a:highlight>
                  <a:srgbClr val="808000"/>
                </a:highlight>
                <a:latin typeface="Times New Roman" panose="02020603050405020304" pitchFamily="18" charset="0"/>
                <a:cs typeface="Times New Roman" panose="02020603050405020304" pitchFamily="18" charset="0"/>
              </a:rPr>
              <a:t>(x)</a:t>
            </a:r>
          </a:p>
          <a:p>
            <a:r>
              <a:rPr lang="en-IN" sz="1600" b="1" dirty="0">
                <a:highlight>
                  <a:srgbClr val="808000"/>
                </a:highlight>
                <a:latin typeface="Times New Roman" panose="02020603050405020304" pitchFamily="18" charset="0"/>
                <a:cs typeface="Times New Roman" panose="02020603050405020304" pitchFamily="18" charset="0"/>
              </a:rPr>
              <a:t>#double quotes are the same as single quotes:</a:t>
            </a:r>
          </a:p>
          <a:p>
            <a:r>
              <a:rPr lang="en-IN" sz="1600" b="1" dirty="0">
                <a:highlight>
                  <a:srgbClr val="808000"/>
                </a:highlight>
                <a:latin typeface="Times New Roman" panose="02020603050405020304" pitchFamily="18" charset="0"/>
                <a:cs typeface="Times New Roman" panose="02020603050405020304" pitchFamily="18" charset="0"/>
              </a:rPr>
              <a:t>x = </a:t>
            </a:r>
            <a:r>
              <a:rPr lang="en-IN" sz="1600" b="1" dirty="0">
                <a:solidFill>
                  <a:srgbClr val="FF0000"/>
                </a:solidFill>
                <a:highlight>
                  <a:srgbClr val="808000"/>
                </a:highlight>
                <a:latin typeface="Times New Roman" panose="02020603050405020304" pitchFamily="18" charset="0"/>
                <a:cs typeface="Times New Roman" panose="02020603050405020304" pitchFamily="18" charset="0"/>
              </a:rPr>
              <a:t>'John'</a:t>
            </a:r>
          </a:p>
          <a:p>
            <a:r>
              <a:rPr lang="en-IN" sz="1600" b="1" dirty="0">
                <a:solidFill>
                  <a:srgbClr val="FF0000"/>
                </a:solidFill>
                <a:highlight>
                  <a:srgbClr val="808000"/>
                </a:highlight>
                <a:latin typeface="Times New Roman" panose="02020603050405020304" pitchFamily="18" charset="0"/>
                <a:cs typeface="Times New Roman" panose="02020603050405020304" pitchFamily="18" charset="0"/>
              </a:rPr>
              <a:t>print</a:t>
            </a:r>
            <a:r>
              <a:rPr lang="en-IN" sz="1600" b="1" dirty="0">
                <a:highlight>
                  <a:srgbClr val="808000"/>
                </a:highlight>
                <a:latin typeface="Times New Roman" panose="02020603050405020304" pitchFamily="18" charset="0"/>
                <a:cs typeface="Times New Roman" panose="02020603050405020304" pitchFamily="18" charset="0"/>
              </a:rPr>
              <a:t>(x)</a:t>
            </a:r>
          </a:p>
          <a:p>
            <a:r>
              <a:rPr lang="en-IN" sz="1600" b="1" i="0" dirty="0">
                <a:solidFill>
                  <a:srgbClr val="000000"/>
                </a:solidFill>
                <a:effectLst/>
                <a:highlight>
                  <a:srgbClr val="808000"/>
                </a:highlight>
                <a:latin typeface="Times New Roman" panose="02020603050405020304" pitchFamily="18" charset="0"/>
                <a:cs typeface="Times New Roman" panose="02020603050405020304" pitchFamily="18" charset="0"/>
              </a:rPr>
              <a:t>Output: </a:t>
            </a:r>
          </a:p>
          <a:p>
            <a:pPr marL="285750" indent="-285750">
              <a:buFont typeface="Arial" panose="020B0604020202020204" pitchFamily="34" charset="0"/>
              <a:buChar char="•"/>
            </a:pP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John</a:t>
            </a:r>
          </a:p>
          <a:p>
            <a:pPr marL="285750" indent="-285750">
              <a:buFont typeface="Arial" panose="020B0604020202020204" pitchFamily="34" charset="0"/>
              <a:buChar char="•"/>
            </a:pPr>
            <a:r>
              <a:rPr lang="en-IN" sz="1600" b="1" dirty="0">
                <a:solidFill>
                  <a:srgbClr val="000000"/>
                </a:solidFill>
                <a:highlight>
                  <a:srgbClr val="808000"/>
                </a:highlight>
                <a:latin typeface="Times New Roman" panose="02020603050405020304" pitchFamily="18" charset="0"/>
                <a:cs typeface="Times New Roman" panose="02020603050405020304" pitchFamily="18" charset="0"/>
              </a:rPr>
              <a:t>John</a:t>
            </a:r>
            <a:endParaRPr lang="en-IN" sz="1600" b="1" i="0" dirty="0">
              <a:solidFill>
                <a:srgbClr val="000000"/>
              </a:solidFill>
              <a:effectLst/>
              <a:highlight>
                <a:srgbClr val="808000"/>
              </a:highligh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1600" b="1" i="0" dirty="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8909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AC772-13AC-434C-A972-313371CF3DB6}"/>
              </a:ext>
            </a:extLst>
          </p:cNvPr>
          <p:cNvSpPr>
            <a:spLocks noGrp="1"/>
          </p:cNvSpPr>
          <p:nvPr>
            <p:ph type="title"/>
          </p:nvPr>
        </p:nvSpPr>
        <p:spPr>
          <a:xfrm>
            <a:off x="0" y="0"/>
            <a:ext cx="10515600" cy="881784"/>
          </a:xfrm>
        </p:spPr>
        <p:txBody>
          <a:bodyPr>
            <a:normAutofit/>
          </a:bodyPr>
          <a:lstStyle/>
          <a:p>
            <a:r>
              <a:rPr lang="en-US" sz="4000" dirty="0">
                <a:latin typeface="Times New Roman" panose="02020603050405020304" pitchFamily="18" charset="0"/>
                <a:cs typeface="Times New Roman" panose="02020603050405020304" pitchFamily="18" charset="0"/>
              </a:rPr>
              <a:t>Python Variables </a:t>
            </a:r>
            <a:endParaRPr lang="en-IN" sz="4000" dirty="0"/>
          </a:p>
        </p:txBody>
      </p:sp>
      <p:sp>
        <p:nvSpPr>
          <p:cNvPr id="3" name="Content Placeholder 2">
            <a:extLst>
              <a:ext uri="{FF2B5EF4-FFF2-40B4-BE49-F238E27FC236}">
                <a16:creationId xmlns:a16="http://schemas.microsoft.com/office/drawing/2014/main" id="{B3CAC98A-26DE-4349-AEF1-2B786E65B50F}"/>
              </a:ext>
            </a:extLst>
          </p:cNvPr>
          <p:cNvSpPr>
            <a:spLocks noGrp="1"/>
          </p:cNvSpPr>
          <p:nvPr>
            <p:ph idx="1"/>
          </p:nvPr>
        </p:nvSpPr>
        <p:spPr>
          <a:xfrm>
            <a:off x="152400" y="849168"/>
            <a:ext cx="10515600" cy="4351338"/>
          </a:xfrm>
        </p:spPr>
        <p:txBody>
          <a:bodyPr>
            <a:normAutofit/>
          </a:bodyPr>
          <a:lstStyle/>
          <a:p>
            <a:r>
              <a:rPr lang="en-US" sz="1600" dirty="0">
                <a:latin typeface="Times New Roman" panose="02020603050405020304" pitchFamily="18" charset="0"/>
                <a:cs typeface="Times New Roman" panose="02020603050405020304" pitchFamily="18" charset="0"/>
              </a:rPr>
              <a:t>Case Sensitive</a:t>
            </a:r>
            <a:r>
              <a:rPr lang="en-IN" sz="1600" dirty="0">
                <a:latin typeface="Times New Roman" panose="02020603050405020304" pitchFamily="18" charset="0"/>
                <a:cs typeface="Times New Roman" panose="02020603050405020304" pitchFamily="18" charset="0"/>
              </a:rPr>
              <a:t>: Variable names are case-sensitive.</a:t>
            </a:r>
          </a:p>
          <a:p>
            <a:pPr marL="0" indent="0">
              <a:buNone/>
            </a:pPr>
            <a:r>
              <a:rPr lang="en-IN" sz="1600" dirty="0">
                <a:latin typeface="Times New Roman" panose="02020603050405020304" pitchFamily="18" charset="0"/>
                <a:cs typeface="Times New Roman" panose="02020603050405020304" pitchFamily="18" charset="0"/>
              </a:rPr>
              <a:t>Example:</a:t>
            </a:r>
          </a:p>
          <a:p>
            <a:pPr marL="0" indent="0">
              <a:buNone/>
            </a:pPr>
            <a:r>
              <a:rPr lang="en-IN" sz="1600" dirty="0">
                <a:solidFill>
                  <a:srgbClr val="000000"/>
                </a:solidFill>
                <a:latin typeface="Times New Roman" panose="02020603050405020304" pitchFamily="18" charset="0"/>
                <a:cs typeface="Times New Roman" panose="02020603050405020304" pitchFamily="18" charset="0"/>
              </a:rPr>
              <a:t>a = </a:t>
            </a:r>
            <a:r>
              <a:rPr lang="en-IN" sz="1600" dirty="0">
                <a:solidFill>
                  <a:srgbClr val="FF0000"/>
                </a:solidFill>
                <a:latin typeface="Times New Roman" panose="02020603050405020304" pitchFamily="18" charset="0"/>
                <a:cs typeface="Times New Roman" panose="02020603050405020304" pitchFamily="18" charset="0"/>
              </a:rPr>
              <a:t>4</a:t>
            </a:r>
            <a:br>
              <a:rPr lang="en-IN" sz="1600" dirty="0">
                <a:latin typeface="Times New Roman" panose="02020603050405020304" pitchFamily="18" charset="0"/>
                <a:cs typeface="Times New Roman" panose="02020603050405020304" pitchFamily="18" charset="0"/>
              </a:rPr>
            </a:br>
            <a:r>
              <a:rPr lang="en-IN" sz="1600" dirty="0">
                <a:solidFill>
                  <a:srgbClr val="000000"/>
                </a:solidFill>
                <a:latin typeface="Times New Roman" panose="02020603050405020304" pitchFamily="18" charset="0"/>
                <a:cs typeface="Times New Roman" panose="02020603050405020304" pitchFamily="18" charset="0"/>
              </a:rPr>
              <a:t>A = </a:t>
            </a:r>
            <a:r>
              <a:rPr lang="en-IN" sz="1600" dirty="0">
                <a:solidFill>
                  <a:srgbClr val="A52A2A"/>
                </a:solidFill>
                <a:latin typeface="Times New Roman" panose="02020603050405020304" pitchFamily="18" charset="0"/>
                <a:cs typeface="Times New Roman" panose="02020603050405020304" pitchFamily="18" charset="0"/>
              </a:rPr>
              <a:t>"Sally“</a:t>
            </a:r>
          </a:p>
          <a:p>
            <a:pPr marL="0" indent="0">
              <a:buNone/>
            </a:pPr>
            <a:r>
              <a:rPr lang="en-IN" sz="1600" dirty="0">
                <a:solidFill>
                  <a:srgbClr val="A52A2A"/>
                </a:solidFill>
                <a:latin typeface="Times New Roman" panose="02020603050405020304" pitchFamily="18" charset="0"/>
                <a:cs typeface="Times New Roman" panose="02020603050405020304" pitchFamily="18" charset="0"/>
              </a:rPr>
              <a:t>print(a)</a:t>
            </a:r>
          </a:p>
          <a:p>
            <a:pPr marL="0" indent="0">
              <a:buNone/>
            </a:pPr>
            <a:r>
              <a:rPr lang="en-IN" sz="1600" dirty="0">
                <a:solidFill>
                  <a:srgbClr val="A52A2A"/>
                </a:solidFill>
                <a:latin typeface="Times New Roman" panose="02020603050405020304" pitchFamily="18" charset="0"/>
                <a:cs typeface="Times New Roman" panose="02020603050405020304" pitchFamily="18" charset="0"/>
              </a:rPr>
              <a:t>print(A)</a:t>
            </a:r>
            <a:br>
              <a:rPr lang="en-IN" sz="1600" dirty="0">
                <a:latin typeface="Times New Roman" panose="02020603050405020304" pitchFamily="18" charset="0"/>
                <a:cs typeface="Times New Roman" panose="02020603050405020304" pitchFamily="18" charset="0"/>
              </a:rPr>
            </a:br>
            <a:r>
              <a:rPr lang="en-IN" sz="1600" dirty="0">
                <a:solidFill>
                  <a:srgbClr val="008000"/>
                </a:solidFill>
                <a:latin typeface="Times New Roman" panose="02020603050405020304" pitchFamily="18" charset="0"/>
                <a:cs typeface="Times New Roman" panose="02020603050405020304" pitchFamily="18" charset="0"/>
              </a:rPr>
              <a:t>#A will not overwrite a</a:t>
            </a:r>
          </a:p>
          <a:p>
            <a:pPr marL="0" indent="0">
              <a:buNone/>
            </a:pPr>
            <a:r>
              <a:rPr lang="en-IN" sz="1600" b="1" dirty="0">
                <a:latin typeface="Times New Roman" panose="02020603050405020304" pitchFamily="18" charset="0"/>
                <a:cs typeface="Times New Roman" panose="02020603050405020304" pitchFamily="18" charset="0"/>
              </a:rPr>
              <a:t>Output:4</a:t>
            </a:r>
            <a:br>
              <a:rPr lang="en-IN" sz="1600" b="1" dirty="0">
                <a:latin typeface="Times New Roman" panose="02020603050405020304" pitchFamily="18" charset="0"/>
                <a:cs typeface="Times New Roman" panose="02020603050405020304" pitchFamily="18" charset="0"/>
              </a:rPr>
            </a:br>
            <a:r>
              <a:rPr lang="en-IN" sz="1600" b="1" dirty="0">
                <a:latin typeface="Times New Roman" panose="02020603050405020304" pitchFamily="18" charset="0"/>
                <a:cs typeface="Times New Roman" panose="02020603050405020304" pitchFamily="18" charset="0"/>
              </a:rPr>
              <a:t>Sally</a:t>
            </a:r>
            <a:endParaRPr lang="en-US"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2825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CA65A-28C1-4EC5-982D-99EA87015A3F}"/>
              </a:ext>
            </a:extLst>
          </p:cNvPr>
          <p:cNvSpPr>
            <a:spLocks noGrp="1"/>
          </p:cNvSpPr>
          <p:nvPr>
            <p:ph type="title"/>
          </p:nvPr>
        </p:nvSpPr>
        <p:spPr>
          <a:xfrm>
            <a:off x="0" y="157307"/>
            <a:ext cx="10515600" cy="798657"/>
          </a:xfrm>
        </p:spPr>
        <p:txBody>
          <a:bodyPr>
            <a:normAutofit fontScale="90000"/>
          </a:bodyPr>
          <a:lstStyle/>
          <a:p>
            <a:r>
              <a:rPr lang="en-IN" sz="4000" dirty="0">
                <a:latin typeface="Times New Roman" panose="02020603050405020304" pitchFamily="18" charset="0"/>
                <a:cs typeface="Times New Roman" panose="02020603050405020304" pitchFamily="18" charset="0"/>
              </a:rPr>
              <a:t>Python - Variable Names</a:t>
            </a:r>
            <a:br>
              <a:rPr lang="en-IN" sz="4000" dirty="0">
                <a:latin typeface="Times New Roman" panose="02020603050405020304" pitchFamily="18" charset="0"/>
                <a:cs typeface="Times New Roman" panose="02020603050405020304" pitchFamily="18" charset="0"/>
              </a:rPr>
            </a:br>
            <a:endParaRPr lang="en-IN" sz="4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52EE123-5480-4C77-95B3-F2F178568803}"/>
              </a:ext>
            </a:extLst>
          </p:cNvPr>
          <p:cNvSpPr>
            <a:spLocks noGrp="1"/>
          </p:cNvSpPr>
          <p:nvPr>
            <p:ph idx="1"/>
          </p:nvPr>
        </p:nvSpPr>
        <p:spPr>
          <a:xfrm>
            <a:off x="277091" y="817418"/>
            <a:ext cx="11076709" cy="5883275"/>
          </a:xfrm>
        </p:spPr>
        <p:txBody>
          <a:bodyPr>
            <a:normAutofit/>
          </a:bodyPr>
          <a:lstStyle/>
          <a:p>
            <a:r>
              <a:rPr lang="en-IN" dirty="0"/>
              <a:t>Variable Names</a:t>
            </a:r>
          </a:p>
          <a:p>
            <a:pPr algn="just">
              <a:buFont typeface="Wingdings" panose="05000000000000000000" pitchFamily="2" charset="2"/>
              <a:buChar char="Ø"/>
            </a:pPr>
            <a:r>
              <a:rPr lang="en-IN" sz="1600" dirty="0">
                <a:solidFill>
                  <a:srgbClr val="002060"/>
                </a:solidFill>
                <a:latin typeface="Times New Roman" panose="02020603050405020304" pitchFamily="18" charset="0"/>
                <a:cs typeface="Times New Roman" panose="02020603050405020304" pitchFamily="18" charset="0"/>
              </a:rPr>
              <a:t>A variable can have a short name (like x and y) or a more descriptive name (age, </a:t>
            </a:r>
            <a:r>
              <a:rPr lang="en-IN" sz="1600" dirty="0" err="1">
                <a:solidFill>
                  <a:srgbClr val="002060"/>
                </a:solidFill>
                <a:latin typeface="Times New Roman" panose="02020603050405020304" pitchFamily="18" charset="0"/>
                <a:cs typeface="Times New Roman" panose="02020603050405020304" pitchFamily="18" charset="0"/>
              </a:rPr>
              <a:t>carname</a:t>
            </a:r>
            <a:r>
              <a:rPr lang="en-IN" sz="1600" dirty="0">
                <a:solidFill>
                  <a:srgbClr val="002060"/>
                </a:solidFill>
                <a:latin typeface="Times New Roman" panose="02020603050405020304" pitchFamily="18" charset="0"/>
                <a:cs typeface="Times New Roman" panose="02020603050405020304" pitchFamily="18" charset="0"/>
              </a:rPr>
              <a:t>, </a:t>
            </a:r>
            <a:r>
              <a:rPr lang="en-IN" sz="1600" dirty="0" err="1">
                <a:solidFill>
                  <a:srgbClr val="002060"/>
                </a:solidFill>
                <a:latin typeface="Times New Roman" panose="02020603050405020304" pitchFamily="18" charset="0"/>
                <a:cs typeface="Times New Roman" panose="02020603050405020304" pitchFamily="18" charset="0"/>
              </a:rPr>
              <a:t>total_volume</a:t>
            </a:r>
            <a:r>
              <a:rPr lang="en-IN" sz="1600" dirty="0">
                <a:solidFill>
                  <a:srgbClr val="002060"/>
                </a:solidFill>
                <a:latin typeface="Times New Roman" panose="02020603050405020304" pitchFamily="18" charset="0"/>
                <a:cs typeface="Times New Roman" panose="02020603050405020304" pitchFamily="18" charset="0"/>
              </a:rPr>
              <a:t>). Rules for Python </a:t>
            </a:r>
            <a:r>
              <a:rPr lang="en-IN" sz="1600" dirty="0" err="1">
                <a:solidFill>
                  <a:srgbClr val="002060"/>
                </a:solidFill>
                <a:latin typeface="Times New Roman" panose="02020603050405020304" pitchFamily="18" charset="0"/>
                <a:cs typeface="Times New Roman" panose="02020603050405020304" pitchFamily="18" charset="0"/>
              </a:rPr>
              <a:t>variables:A</a:t>
            </a:r>
            <a:r>
              <a:rPr lang="en-IN" sz="1600" dirty="0">
                <a:solidFill>
                  <a:srgbClr val="002060"/>
                </a:solidFill>
                <a:latin typeface="Times New Roman" panose="02020603050405020304" pitchFamily="18" charset="0"/>
                <a:cs typeface="Times New Roman" panose="02020603050405020304" pitchFamily="18" charset="0"/>
              </a:rPr>
              <a:t> variable name must start with a letter or the underscore character</a:t>
            </a:r>
          </a:p>
          <a:p>
            <a:pPr algn="just">
              <a:buFont typeface="Wingdings" panose="05000000000000000000" pitchFamily="2" charset="2"/>
              <a:buChar char="Ø"/>
            </a:pPr>
            <a:r>
              <a:rPr lang="en-IN" sz="1600" dirty="0">
                <a:solidFill>
                  <a:srgbClr val="002060"/>
                </a:solidFill>
                <a:latin typeface="Times New Roman" panose="02020603050405020304" pitchFamily="18" charset="0"/>
                <a:cs typeface="Times New Roman" panose="02020603050405020304" pitchFamily="18" charset="0"/>
              </a:rPr>
              <a:t>A variable name cannot start with a number</a:t>
            </a:r>
          </a:p>
          <a:p>
            <a:pPr algn="just">
              <a:buFont typeface="Wingdings" panose="05000000000000000000" pitchFamily="2" charset="2"/>
              <a:buChar char="Ø"/>
            </a:pPr>
            <a:r>
              <a:rPr lang="en-IN" sz="1600" dirty="0">
                <a:solidFill>
                  <a:srgbClr val="002060"/>
                </a:solidFill>
                <a:latin typeface="Times New Roman" panose="02020603050405020304" pitchFamily="18" charset="0"/>
                <a:cs typeface="Times New Roman" panose="02020603050405020304" pitchFamily="18" charset="0"/>
              </a:rPr>
              <a:t>A variable name can only contain alpha-numeric characters and underscores (A-z, 0-9, and _ )</a:t>
            </a:r>
          </a:p>
          <a:p>
            <a:pPr algn="just">
              <a:buFont typeface="Wingdings" panose="05000000000000000000" pitchFamily="2" charset="2"/>
              <a:buChar char="Ø"/>
            </a:pPr>
            <a:r>
              <a:rPr lang="en-IN" sz="1600" dirty="0">
                <a:solidFill>
                  <a:srgbClr val="002060"/>
                </a:solidFill>
                <a:latin typeface="Times New Roman" panose="02020603050405020304" pitchFamily="18" charset="0"/>
                <a:cs typeface="Times New Roman" panose="02020603050405020304" pitchFamily="18" charset="0"/>
              </a:rPr>
              <a:t>Variable names are case-sensitive (age, Age and AGE are three different variables)</a:t>
            </a:r>
          </a:p>
          <a:p>
            <a:pPr algn="just">
              <a:buFont typeface="Wingdings" panose="05000000000000000000" pitchFamily="2" charset="2"/>
              <a:buChar char="Ø"/>
            </a:pPr>
            <a:r>
              <a:rPr lang="en-IN" sz="1600" dirty="0">
                <a:solidFill>
                  <a:srgbClr val="002060"/>
                </a:solidFill>
                <a:latin typeface="Times New Roman" panose="02020603050405020304" pitchFamily="18" charset="0"/>
                <a:cs typeface="Times New Roman" panose="02020603050405020304" pitchFamily="18" charset="0"/>
              </a:rPr>
              <a:t>A variable name cannot be any of the Python keywords.</a:t>
            </a:r>
          </a:p>
        </p:txBody>
      </p:sp>
    </p:spTree>
    <p:extLst>
      <p:ext uri="{BB962C8B-B14F-4D97-AF65-F5344CB8AC3E}">
        <p14:creationId xmlns:p14="http://schemas.microsoft.com/office/powerpoint/2010/main" val="40598545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452</TotalTime>
  <Words>3691</Words>
  <Application>Microsoft Office PowerPoint</Application>
  <PresentationFormat>Widescreen</PresentationFormat>
  <Paragraphs>626</Paragraphs>
  <Slides>40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Calibri</vt:lpstr>
      <vt:lpstr>Calibri Light</vt:lpstr>
      <vt:lpstr>Consolas</vt:lpstr>
      <vt:lpstr>Times New Roman</vt:lpstr>
      <vt:lpstr>Verdana</vt:lpstr>
      <vt:lpstr>Wingdings</vt:lpstr>
      <vt:lpstr>Office Theme</vt:lpstr>
      <vt:lpstr>Unit II Basics of Python Programming</vt:lpstr>
      <vt:lpstr>Python Keywords</vt:lpstr>
      <vt:lpstr>Python Keywords</vt:lpstr>
      <vt:lpstr>PowerPoint Presentation</vt:lpstr>
      <vt:lpstr>PowerPoint Presentation</vt:lpstr>
      <vt:lpstr>Python Variables </vt:lpstr>
      <vt:lpstr>Python Variables </vt:lpstr>
      <vt:lpstr>Python Variables </vt:lpstr>
      <vt:lpstr>Python - Variable Names </vt:lpstr>
      <vt:lpstr>Python - Variable Names</vt:lpstr>
      <vt:lpstr>PowerPoint Presentation</vt:lpstr>
      <vt:lpstr>Python Variables - Assign Multiple Values </vt:lpstr>
      <vt:lpstr>Python Variables (Contd..)</vt:lpstr>
      <vt:lpstr>Python - Output Variables </vt:lpstr>
      <vt:lpstr>Python - Output Variables</vt:lpstr>
      <vt:lpstr>Python - Global Variables </vt:lpstr>
      <vt:lpstr>Summary on Python variables</vt:lpstr>
      <vt:lpstr>Comments</vt:lpstr>
      <vt:lpstr>Python Data Types</vt:lpstr>
      <vt:lpstr>Python Data Types</vt:lpstr>
      <vt:lpstr>Python Data Types</vt:lpstr>
      <vt:lpstr>PowerPoint Presentation</vt:lpstr>
      <vt:lpstr>PowerPoint Presentation</vt:lpstr>
      <vt:lpstr>Python Data Types</vt:lpstr>
      <vt:lpstr>Python Literals</vt:lpstr>
      <vt:lpstr>PowerPoint Presentation</vt:lpstr>
      <vt:lpstr>PowerPoint Presentation</vt:lpstr>
      <vt:lpstr>PowerPoint Presentation</vt:lpstr>
      <vt:lpstr>Python Operators  </vt:lpstr>
      <vt:lpstr>Python Arithmetic Operators </vt:lpstr>
      <vt:lpstr>Python Assignment Operators </vt:lpstr>
      <vt:lpstr>Python Relational (Comparison) Operators </vt:lpstr>
      <vt:lpstr>Python Logical Operators </vt:lpstr>
      <vt:lpstr>Python Identity Operators </vt:lpstr>
      <vt:lpstr>Operator Precedence </vt:lpstr>
      <vt:lpstr>Operator Precedence</vt:lpstr>
      <vt:lpstr>Lab for Unit 2 1st half till operators</vt:lpstr>
      <vt:lpstr>Write a program to calculate the area of a rectangle when input values are fixed</vt:lpstr>
      <vt:lpstr>Write a python program to exchange the values of two variables</vt:lpstr>
      <vt:lpstr>Python program to compute distance between two points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II Basics of Python Programming</dc:title>
  <dc:creator>Ganesh</dc:creator>
  <cp:lastModifiedBy>Diksha Gunaji</cp:lastModifiedBy>
  <cp:revision>26</cp:revision>
  <dcterms:created xsi:type="dcterms:W3CDTF">2023-06-14T09:26:40Z</dcterms:created>
  <dcterms:modified xsi:type="dcterms:W3CDTF">2023-09-20T14:54:17Z</dcterms:modified>
</cp:coreProperties>
</file>

<file path=docProps/thumbnail.jpeg>
</file>